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3" r:id="rId2"/>
  </p:sldMasterIdLst>
  <p:notesMasterIdLst>
    <p:notesMasterId r:id="rId19"/>
  </p:notesMasterIdLst>
  <p:sldIdLst>
    <p:sldId id="259" r:id="rId3"/>
    <p:sldId id="323" r:id="rId4"/>
    <p:sldId id="341" r:id="rId5"/>
    <p:sldId id="342" r:id="rId6"/>
    <p:sldId id="337" r:id="rId7"/>
    <p:sldId id="338" r:id="rId8"/>
    <p:sldId id="343" r:id="rId9"/>
    <p:sldId id="340" r:id="rId10"/>
    <p:sldId id="260" r:id="rId11"/>
    <p:sldId id="335" r:id="rId12"/>
    <p:sldId id="336" r:id="rId13"/>
    <p:sldId id="262" r:id="rId14"/>
    <p:sldId id="332" r:id="rId15"/>
    <p:sldId id="334" r:id="rId16"/>
    <p:sldId id="331" r:id="rId17"/>
    <p:sldId id="329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6986001749782"/>
          <c:y val="8.8367403621819801E-2"/>
          <c:w val="0.60970472440944878"/>
          <c:h val="0.91163259637818017"/>
        </c:manualLayout>
      </c:layout>
      <c:doughnutChart>
        <c:varyColors val="1"/>
        <c:ser>
          <c:idx val="0"/>
          <c:order val="0"/>
          <c:dPt>
            <c:idx val="8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E66-4D83-A49E-82F23C0E5A08}"/>
              </c:ext>
            </c:extLst>
          </c:dPt>
          <c:dPt>
            <c:idx val="1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E66-4D83-A49E-82F23C0E5A08}"/>
              </c:ext>
            </c:extLst>
          </c:dPt>
          <c:dLbls>
            <c:dLbl>
              <c:idx val="0"/>
              <c:layout>
                <c:manualLayout>
                  <c:x val="-6.228328817999282E-3"/>
                  <c:y val="0.15656651059082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6-4D83-A49E-82F23C0E5A08}"/>
                </c:ext>
              </c:extLst>
            </c:dLbl>
            <c:dLbl>
              <c:idx val="1"/>
              <c:layout>
                <c:manualLayout>
                  <c:x val="6.6442354427918737E-2"/>
                  <c:y val="-0.128350183312965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66-4D83-A49E-82F23C0E5A08}"/>
                </c:ext>
              </c:extLst>
            </c:dLbl>
            <c:dLbl>
              <c:idx val="2"/>
              <c:layout>
                <c:manualLayout>
                  <c:x val="0.14570095472678335"/>
                  <c:y val="-8.3414767410523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6-4D83-A49E-82F23C0E5A08}"/>
                </c:ext>
              </c:extLst>
            </c:dLbl>
            <c:dLbl>
              <c:idx val="3"/>
              <c:layout>
                <c:manualLayout>
                  <c:x val="0.13390906958698445"/>
                  <c:y val="-3.50522038636177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6-4D83-A49E-82F23C0E5A08}"/>
                </c:ext>
              </c:extLst>
            </c:dLbl>
            <c:dLbl>
              <c:idx val="4"/>
              <c:layout>
                <c:manualLayout>
                  <c:x val="0.14169448060948367"/>
                  <c:y val="1.40208815454470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66-4D83-A49E-82F23C0E5A08}"/>
                </c:ext>
              </c:extLst>
            </c:dLbl>
            <c:dLbl>
              <c:idx val="5"/>
              <c:layout>
                <c:manualLayout>
                  <c:x val="0.18684986453997846"/>
                  <c:y val="5.60835261817882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6-4D83-A49E-82F23C0E5A08}"/>
                </c:ext>
              </c:extLst>
            </c:dLbl>
            <c:dLbl>
              <c:idx val="6"/>
              <c:layout>
                <c:manualLayout>
                  <c:x val="-7.1156280215405862E-2"/>
                  <c:y val="0.15379597741315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6-4D83-A49E-82F23C0E5A08}"/>
                </c:ext>
              </c:extLst>
            </c:dLbl>
            <c:dLbl>
              <c:idx val="7"/>
              <c:layout>
                <c:manualLayout>
                  <c:x val="7.2448460272518805E-2"/>
                  <c:y val="-0.127984888360110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66-4D83-A49E-82F23C0E5A08}"/>
                </c:ext>
              </c:extLst>
            </c:dLbl>
            <c:dLbl>
              <c:idx val="8"/>
              <c:layout>
                <c:manualLayout>
                  <c:x val="-0.13751445999805581"/>
                  <c:y val="0.12114023281343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6-4D83-A49E-82F23C0E5A08}"/>
                </c:ext>
              </c:extLst>
            </c:dLbl>
            <c:dLbl>
              <c:idx val="9"/>
              <c:layout>
                <c:manualLayout>
                  <c:x val="-0.13416457819440011"/>
                  <c:y val="6.20212407155360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66-4D83-A49E-82F23C0E5A08}"/>
                </c:ext>
              </c:extLst>
            </c:dLbl>
            <c:dLbl>
              <c:idx val="11"/>
              <c:layout>
                <c:manualLayout>
                  <c:x val="-9.653909667898887E-2"/>
                  <c:y val="-0.140208815454470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66-4D83-A49E-82F23C0E5A08}"/>
                </c:ext>
              </c:extLst>
            </c:dLbl>
            <c:dLbl>
              <c:idx val="12"/>
              <c:layout>
                <c:manualLayout>
                  <c:x val="-4.3226441070384897E-2"/>
                  <c:y val="-0.151366824349450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66-4D83-A49E-82F23C0E5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CC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List1!$C$4:$C$16</c:f>
              <c:strCache>
                <c:ptCount val="13"/>
                <c:pt idx="0">
                  <c:v>Spring Wire</c:v>
                </c:pt>
                <c:pt idx="1">
                  <c:v>Structure wire</c:v>
                </c:pt>
                <c:pt idx="2">
                  <c:v>Tyre Cord and Bead Wire</c:v>
                </c:pt>
                <c:pt idx="3">
                  <c:v>PC  Wire</c:v>
                </c:pt>
                <c:pt idx="4">
                  <c:v>Medium Carbon</c:v>
                </c:pt>
                <c:pt idx="5">
                  <c:v>High Carbon</c:v>
                </c:pt>
                <c:pt idx="6">
                  <c:v>Bearing Steel</c:v>
                </c:pt>
                <c:pt idx="7">
                  <c:v>Chains</c:v>
                </c:pt>
                <c:pt idx="8">
                  <c:v>Alloyed CHQ</c:v>
                </c:pt>
                <c:pt idx="9">
                  <c:v>Low Carbon CHQ</c:v>
                </c:pt>
                <c:pt idx="10">
                  <c:v>Low Carbon</c:v>
                </c:pt>
                <c:pt idx="11">
                  <c:v>Welding  Wire</c:v>
                </c:pt>
                <c:pt idx="12">
                  <c:v>Free Cutting  Steel</c:v>
                </c:pt>
              </c:strCache>
            </c:strRef>
          </c:cat>
          <c:val>
            <c:numRef>
              <c:f>List1!$D$4:$D$16</c:f>
              <c:numCache>
                <c:formatCode>General</c:formatCode>
                <c:ptCount val="13"/>
                <c:pt idx="0">
                  <c:v>7.2080000000000002</c:v>
                </c:pt>
                <c:pt idx="1">
                  <c:v>14.291</c:v>
                </c:pt>
                <c:pt idx="2">
                  <c:v>52.308999999999997</c:v>
                </c:pt>
                <c:pt idx="3">
                  <c:v>71.013999999999996</c:v>
                </c:pt>
                <c:pt idx="4">
                  <c:v>65.7</c:v>
                </c:pt>
                <c:pt idx="5">
                  <c:v>215.68899999999999</c:v>
                </c:pt>
                <c:pt idx="6">
                  <c:v>7.7</c:v>
                </c:pt>
                <c:pt idx="7">
                  <c:v>4.2</c:v>
                </c:pt>
                <c:pt idx="8">
                  <c:v>23.503</c:v>
                </c:pt>
                <c:pt idx="9">
                  <c:v>11.715</c:v>
                </c:pt>
                <c:pt idx="10">
                  <c:v>138.69999999999999</c:v>
                </c:pt>
                <c:pt idx="11">
                  <c:v>86.6</c:v>
                </c:pt>
                <c:pt idx="12">
                  <c:v>1.462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E66-4D83-A49E-82F23C0E5A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6195-1A6A-4604-8B8E-A0F403DDF2C6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17BE-D574-48E7-9C8A-2C1B88803D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6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B38C7-9489-3079-9705-AD3785CC8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D533EA-E47E-CDD8-82DA-805672281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579DDD-4A1D-C1E6-9C2D-8ED04EA5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EB6A2-DC7A-1E5D-344F-10C5377C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81F512-AC21-A8E8-3C33-6B0FF3DE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46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66EE8-C868-BBF1-F2C2-9AA7C573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72F633-4956-5FF0-A947-48BFA25D3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1D2731-DB60-1AC6-D2C9-3029AC13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98E1F6-E22C-0067-9EA1-0B7E3AF1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5660AA-0AB5-C133-392A-EF6C8D5E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B4C6CC-800F-18F9-4D4E-F74AC6596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D027C8-DE90-74E3-3266-187EA936D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AD4BD-ED40-202A-A3C1-4F6378EA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AD75C5-2F35-5885-9ECE-FE5448C9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3E9749-98A7-3E8C-EAAE-184CA754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87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D20F850-77C7-45E0-9107-BA541FE2BE7C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2A2992-AC30-4D63-8E4D-96014A166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0" y="-12001"/>
            <a:ext cx="12315859" cy="6928039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562C29D-CFED-4C5F-BFF1-03D7248C8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3714" y="2889600"/>
            <a:ext cx="69557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50">
            <a:extLst>
              <a:ext uri="{FF2B5EF4-FFF2-40B4-BE49-F238E27FC236}">
                <a16:creationId xmlns:a16="http://schemas.microsoft.com/office/drawing/2014/main" id="{4F232A30-DD99-9114-2621-35CF7F21EC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45276"/>
            <a:ext cx="12196233" cy="214313"/>
          </a:xfrm>
          <a:prstGeom prst="rect">
            <a:avLst/>
          </a:prstGeom>
          <a:solidFill>
            <a:srgbClr val="7312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82" tIns="33641" rIns="67282" bIns="33641"/>
          <a:lstStyle/>
          <a:p>
            <a:pPr eaLnBrk="1" hangingPunct="1"/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85167323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5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4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0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2417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627E8C-7955-2096-144F-2A0682862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44177-8DDA-4593-BD73-98ADEEEFF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57A35A-C990-9C3B-F6D1-97B35186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25BFD6-FF8D-9678-5BBC-5C3E773D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9152B-6FF6-E2B4-F51E-DA127719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95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2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1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6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69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435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441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925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009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6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6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EC534-32D2-1E49-607D-7717CA0C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7AE12-D338-B23E-3856-97B7209B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BDD376-8155-03F4-A6AF-6806D2EB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9B428-0337-C72B-5C7B-B7765D37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B5010D-9539-BC09-8723-F0BA9CC5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087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 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D20F850-77C7-45E0-9107-BA541FE2BE7C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391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2 Titul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BDF3-8D92-40C3-AF65-4B056EB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5B0C9D-A561-4047-A16F-C6767C919EFB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88375-AAE0-4AE6-BB58-D1AA9DB7B0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3843" y="1604434"/>
            <a:ext cx="10248900" cy="432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210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ul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FF7A8-6EA0-4D15-9FBB-66C832AD4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900" y="151024"/>
            <a:ext cx="10490200" cy="327797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75774E-C6F7-43AC-9DFB-C2C50D2EF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9525" y="3843867"/>
            <a:ext cx="9658350" cy="2081742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020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Alternativní pozadí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BDF3-8D92-40C3-AF65-4B056EB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5B0C9D-A561-4047-A16F-C6767C919EFB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388375-AAE0-4AE6-BB58-D1AA9DB7B0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3843" y="1604434"/>
            <a:ext cx="10248900" cy="432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23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ul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88EA7-1815-4B7C-B256-91DCF8EA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845F3EE-B3D0-45E9-AA79-A93DDCBADF56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61E8B74A-216B-49EF-A165-8147CA3C5D3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703294" y="1604433"/>
            <a:ext cx="9649447" cy="432117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Dva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BDF3-8D92-40C3-AF65-4B056EB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5B0C9D-A561-4047-A16F-C6767C919EFB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2188A1-3110-46C1-B48B-706486C868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03843" y="1604433"/>
            <a:ext cx="4907491" cy="432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7CBF579-E68A-4862-88CD-B74732B355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668" y="1608667"/>
            <a:ext cx="5173132" cy="432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E685D0-12AE-4BDB-B4DC-ADDCBF75010F}"/>
              </a:ext>
            </a:extLst>
          </p:cNvPr>
          <p:cNvCxnSpPr/>
          <p:nvPr userDrawn="1"/>
        </p:nvCxnSpPr>
        <p:spPr>
          <a:xfrm>
            <a:off x="6096000" y="1574324"/>
            <a:ext cx="0" cy="432533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Dva texty zla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BDF3-8D92-40C3-AF65-4B056EB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5B0C9D-A561-4047-A16F-C6767C919EFB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2188A1-3110-46C1-B48B-706486C868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03843" y="1604433"/>
            <a:ext cx="3752631" cy="432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27CBF579-E68A-4862-88CD-B74732B355B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26727" y="1608667"/>
            <a:ext cx="6327073" cy="432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6E685D0-12AE-4BDB-B4DC-ADDCBF75010F}"/>
              </a:ext>
            </a:extLst>
          </p:cNvPr>
          <p:cNvCxnSpPr/>
          <p:nvPr userDrawn="1"/>
        </p:nvCxnSpPr>
        <p:spPr>
          <a:xfrm>
            <a:off x="4941600" y="1574324"/>
            <a:ext cx="0" cy="432533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0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ouze 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4F7DCB-E417-4AD7-91C9-9992844A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AB564D-67E0-4A50-BD68-5861CA600235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6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D20F850-77C7-45E0-9107-BA541FE2BE7C}"/>
              </a:ext>
            </a:extLst>
          </p:cNvPr>
          <p:cNvSpPr txBox="1"/>
          <p:nvPr userDrawn="1"/>
        </p:nvSpPr>
        <p:spPr>
          <a:xfrm>
            <a:off x="9965" y="6302593"/>
            <a:ext cx="10938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B13941E-1221-4D4A-8C33-1A5B27F9B687}" type="slidenum">
              <a:rPr lang="cs-CZ" sz="1867" baseline="0" smtClean="0">
                <a:solidFill>
                  <a:srgbClr val="006B8D"/>
                </a:solidFill>
                <a:latin typeface="Ronnia Rg" panose="02000503000000020004" pitchFamily="50" charset="-18"/>
              </a:rPr>
              <a:t>‹#›</a:t>
            </a:fld>
            <a:endParaRPr lang="cs-CZ" sz="1867" baseline="0" dirty="0">
              <a:solidFill>
                <a:srgbClr val="006B8D"/>
              </a:solidFill>
              <a:latin typeface="Ronnia Rg" panose="02000503000000020004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2A2992-AC30-4D63-8E4D-96014A166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0" y="-12001"/>
            <a:ext cx="12315859" cy="6928039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562C29D-CFED-4C5F-BFF1-03D7248C8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3714" y="2889600"/>
            <a:ext cx="69557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6527A-BB15-92EF-3BA9-64D4B0FB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893C9-30BD-B76B-2543-1FB8A7A0F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E3138E-3B72-862B-3527-157AD6FAE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7A11BD-E05B-4DA8-F8E8-C0CCF12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79847-0B41-1B89-D077-AD14CEF2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263837-F95B-375C-7792-0B649791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11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2C5A8-7FD4-3481-10C5-0D4BFA47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0AE5C0-CA66-1FC3-39EA-D46FE985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2F2156-9797-32E9-D8DD-CF17BB50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207898-FEC3-6189-0DD7-8B7119CA1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52A90F-6795-81BB-1945-D86889D36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441A4D-E328-47DF-F56D-FE7FC2A7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C51F89-22E7-C25B-ED34-8BA60BE0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0959C3-436E-A4AE-C14B-9851ABD7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046DA-F9DB-2EF9-1D2A-87BE31B0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CE844D-87D8-5929-A867-A4A7C38C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429E6F-2999-924F-114F-EA3813B4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B402A2-EE3E-4981-1E1B-C9DB62A2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72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D1C970-4A9F-964B-577D-538CE72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B6B432-F699-B619-A1D9-752F2F9E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B4BA9B-151D-7E6F-3C64-7DF89EFA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4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7F931-F479-5802-4777-1832B3D7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04B11-DE38-4AE5-389D-580BC264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39D811-C23F-0C13-ED38-D29377F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B2D9E-28CE-7ECE-A4BA-D554984B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013F48-FC48-64C7-4966-BA51BCF6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DC63B1-EAA2-6077-157D-5ED14B56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1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D186A-E55C-FC72-6F93-3E5CAA5F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CE7991-47A1-FFF0-C2A7-091B2F65D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7AAA2A-CC98-10CE-DBFD-3274E766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C6107D-0B14-207E-CC3B-6682CFB2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7D272B-83AD-6DE7-BF02-F0EC06F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F87903-A3C2-812C-FC8C-85EE79A3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89B69-BDE1-6864-11D1-661387A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F7D333-A611-97BC-EE41-52393AA1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69EF1E-4E8D-3CF5-BFF0-5A2BB43B5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445A7-5B51-A41B-3D47-31EB70536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FBE484-08C4-CB1D-9326-000933D4C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4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2C7B542-77D0-42A2-BF3A-BD53D3D52B5B}" type="datetimeFigureOut">
              <a:rPr lang="cs-CZ" smtClean="0"/>
              <a:t>29.8.2022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846CB0-39DB-4910-AD2C-5A46C9BFB88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00F43E4-E7BE-A2E9-EB7C-CCC6741392E3}"/>
              </a:ext>
            </a:extLst>
          </p:cNvPr>
          <p:cNvSpPr/>
          <p:nvPr userDrawn="1"/>
        </p:nvSpPr>
        <p:spPr>
          <a:xfrm>
            <a:off x="0" y="6096000"/>
            <a:ext cx="12192000" cy="7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85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74C5ADA-6833-5ADE-21AB-C1B69364E1E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856012" y="6261000"/>
            <a:ext cx="27822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663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2" r:id="rId2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mmons.wikimedia.org/wiki/File:ISO_Logo_(Red_square).svg" TargetMode="Externa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4%8Cesko" TargetMode="External"/><Relationship Id="rId2" Type="http://schemas.openxmlformats.org/officeDocument/2006/relationships/hyperlink" Target="https://cs.wikipedia.org/wiki/Technick%C3%A1_norma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cs.wikipedia.org/wiki/%C3%9A%C5%99ad_pro_technickou_normalizaci,_metrologii_a_st%C3%A1tn%C3%AD_zku%C5%A1ebnictv%C3%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C320A1F-A53D-AE1B-38A1-7C2B93EDC9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" y="1"/>
            <a:ext cx="12192000" cy="578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i="1" dirty="0">
                <a:solidFill>
                  <a:srgbClr val="FF0000"/>
                </a:solidFill>
                <a:effectLst/>
              </a:rPr>
              <a:t>                   </a:t>
            </a:r>
            <a:r>
              <a:rPr lang="cs-CZ" altLang="cs-CZ" b="1" dirty="0">
                <a:effectLst/>
              </a:rPr>
              <a:t>Tvorba svitku – pokládací hlava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89A3CA-FC3A-79E8-94BC-00CEC5646D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10013" y="1193800"/>
            <a:ext cx="8281987" cy="4872038"/>
          </a:xfrm>
        </p:spPr>
        <p:txBody>
          <a:bodyPr>
            <a:normAutofit/>
          </a:bodyPr>
          <a:lstStyle/>
          <a:p>
            <a:pPr marL="0" indent="0" defTabSz="957828">
              <a:buNone/>
              <a:defRPr/>
            </a:pPr>
            <a:endParaRPr lang="cs-CZ" dirty="0">
              <a:effectLst/>
            </a:endParaRPr>
          </a:p>
          <a:p>
            <a:pPr marL="0" indent="0" defTabSz="957828">
              <a:buNone/>
              <a:defRPr/>
            </a:pPr>
            <a:endParaRPr lang="cs-CZ" dirty="0">
              <a:effectLst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8820C1-A7E2-13EC-4340-D4BF74FA6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9" y="578225"/>
            <a:ext cx="10945906" cy="5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547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C320A1F-A53D-AE1B-38A1-7C2B93EDC9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0612" y="-1"/>
            <a:ext cx="11390886" cy="510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i="1" dirty="0">
                <a:effectLst/>
              </a:rPr>
              <a:t>Hákový dopravník s </a:t>
            </a:r>
            <a:r>
              <a:rPr lang="cs-CZ" altLang="cs-CZ" b="1" i="1" dirty="0"/>
              <a:t>finálními svitky k expedici</a:t>
            </a:r>
            <a:r>
              <a:rPr lang="cs-CZ" altLang="cs-CZ" b="1" i="1" dirty="0">
                <a:effectLst/>
              </a:rPr>
              <a:t>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89A3CA-FC3A-79E8-94BC-00CEC5646D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10013" y="1193800"/>
            <a:ext cx="8281987" cy="4872038"/>
          </a:xfrm>
        </p:spPr>
        <p:txBody>
          <a:bodyPr>
            <a:normAutofit/>
          </a:bodyPr>
          <a:lstStyle/>
          <a:p>
            <a:pPr marL="0" indent="0" defTabSz="957828">
              <a:buNone/>
              <a:defRPr/>
            </a:pPr>
            <a:endParaRPr lang="cs-CZ" dirty="0">
              <a:effectLst/>
            </a:endParaRPr>
          </a:p>
          <a:p>
            <a:pPr marL="0" indent="0" defTabSz="957828">
              <a:buNone/>
              <a:defRPr/>
            </a:pPr>
            <a:endParaRPr lang="cs-CZ" dirty="0">
              <a:effectLst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320ADD-C3AF-5E03-6CDE-EC764AB0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510139"/>
            <a:ext cx="10421470" cy="55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87027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8285" y="0"/>
            <a:ext cx="8229600" cy="48409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Portfolio </a:t>
            </a:r>
            <a:r>
              <a:rPr lang="cs-CZ" b="1" dirty="0" err="1"/>
              <a:t>kontidrátové</a:t>
            </a:r>
            <a:r>
              <a:rPr lang="cs-CZ" b="1" dirty="0"/>
              <a:t> tratě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04922"/>
              </p:ext>
            </p:extLst>
          </p:nvPr>
        </p:nvGraphicFramePr>
        <p:xfrm>
          <a:off x="1919537" y="645459"/>
          <a:ext cx="8156281" cy="544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0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82150"/>
            <a:ext cx="11999495" cy="2328498"/>
          </a:xfrm>
        </p:spPr>
        <p:txBody>
          <a:bodyPr>
            <a:normAutofit/>
          </a:bodyPr>
          <a:lstStyle/>
          <a:p>
            <a:pPr algn="ctr"/>
            <a:br>
              <a:rPr lang="cs-CZ" sz="4000" dirty="0"/>
            </a:b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4218" y="2617270"/>
            <a:ext cx="10248900" cy="3337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cs-CZ" sz="3200" dirty="0">
                <a:solidFill>
                  <a:srgbClr val="C00000"/>
                </a:solidFill>
              </a:rPr>
            </a:br>
            <a:endParaRPr lang="cs-CZ" sz="3200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8B6BFD2-37BE-B05B-C12E-C66CAB11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19237DD-10D8-AC62-6D3A-71B9B2310A7D}"/>
              </a:ext>
            </a:extLst>
          </p:cNvPr>
          <p:cNvSpPr/>
          <p:nvPr/>
        </p:nvSpPr>
        <p:spPr>
          <a:xfrm>
            <a:off x="0" y="1"/>
            <a:ext cx="12192000" cy="529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Mezinárodní organizace pro normalizaci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4706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 </a:t>
            </a:r>
            <a:r>
              <a:rPr lang="cs-CZ" sz="4000" b="1" dirty="0"/>
              <a:t>ISO – historie a současnost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64777"/>
            <a:ext cx="12192000" cy="5518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• federace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národních </a:t>
            </a:r>
            <a:r>
              <a:rPr lang="cs-CZ" sz="28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Technická nor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normalizačních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organizací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• </a:t>
            </a:r>
            <a:r>
              <a:rPr lang="cs-CZ" sz="2800" dirty="0">
                <a:solidFill>
                  <a:schemeClr val="tx1"/>
                </a:solidFill>
                <a:effectLst/>
              </a:rPr>
              <a:t>Vznik 1947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• Sídlo – Ženeva</a:t>
            </a:r>
          </a:p>
          <a:p>
            <a:pPr marL="0" indent="0">
              <a:buNone/>
            </a:pP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Mezinárodní organizace pro normalizaci měla v roce 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2011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celkem 163 členů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•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 roce 2011 existovalo více než 18 000 norem ISO.</a:t>
            </a:r>
            <a:endParaRPr lang="cs-CZ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• 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Technické práce zabezpečuje 210 technických komisí (TC), 519 subkomisí (SC) a 2 443 pracovních skupin (WG).</a:t>
            </a:r>
          </a:p>
          <a:p>
            <a:pPr marL="0" indent="0">
              <a:buNone/>
            </a:pP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Zastupující institucí pro </a:t>
            </a:r>
            <a:r>
              <a:rPr lang="cs-CZ" sz="28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Če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Českou republiku</a:t>
            </a:r>
            <a:r>
              <a:rPr lang="cs-CZ" sz="2800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je </a:t>
            </a:r>
            <a:r>
              <a:rPr lang="cs-CZ" sz="2800" b="0" i="0" u="sng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Úřad pro technickou normalizaci, metrologii a státní zkušebnic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Úřad pro technickou normalizaci, metrologii a státní zkušebnictví</a:t>
            </a:r>
            <a:r>
              <a:rPr lang="cs-CZ" sz="2800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 roku 2009</a:t>
            </a:r>
          </a:p>
        </p:txBody>
      </p:sp>
    </p:spTree>
    <p:extLst>
      <p:ext uri="{BB962C8B-B14F-4D97-AF65-F5344CB8AC3E}">
        <p14:creationId xmlns:p14="http://schemas.microsoft.com/office/powerpoint/2010/main" val="39809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6051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 </a:t>
            </a:r>
            <a:r>
              <a:rPr lang="cs-CZ" sz="4000" b="1" dirty="0"/>
              <a:t>Komunikace -  Portál ISO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05118"/>
            <a:ext cx="12192000" cy="53493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cs-CZ" sz="3200" dirty="0">
                <a:solidFill>
                  <a:srgbClr val="C00000"/>
                </a:solidFill>
              </a:rPr>
            </a:b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• ISO/Technická komise 017/ „OCEL“</a:t>
            </a:r>
          </a:p>
          <a:p>
            <a:pPr marL="0" indent="0" algn="ctr">
              <a:buNone/>
            </a:pP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 •Pod komise 17 „Ocelové válcované dráty a výrobky z drátu“</a:t>
            </a:r>
          </a:p>
          <a:p>
            <a:pPr marL="0" indent="0" algn="ctr">
              <a:buNone/>
            </a:pP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• Jednotlivé pracovní skupiny „</a:t>
            </a:r>
            <a:r>
              <a:rPr lang="cs-CZ" sz="3200" dirty="0" err="1">
                <a:solidFill>
                  <a:schemeClr val="tx1"/>
                </a:solidFill>
              </a:rPr>
              <a:t>working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groups“pracující</a:t>
            </a:r>
            <a:r>
              <a:rPr lang="cs-CZ" sz="3200" dirty="0">
                <a:solidFill>
                  <a:schemeClr val="tx1"/>
                </a:solidFill>
              </a:rPr>
              <a:t> nad konkrétními normami</a:t>
            </a:r>
          </a:p>
          <a:p>
            <a:pPr marL="0" indent="0" algn="ctr">
              <a:buNone/>
            </a:pPr>
            <a:endParaRPr lang="cs-CZ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•Plenární zasedání jednou ročně</a:t>
            </a:r>
          </a:p>
        </p:txBody>
      </p:sp>
    </p:spTree>
    <p:extLst>
      <p:ext uri="{BB962C8B-B14F-4D97-AF65-F5344CB8AC3E}">
        <p14:creationId xmlns:p14="http://schemas.microsoft.com/office/powerpoint/2010/main" val="24541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Řešené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4218" y="793377"/>
            <a:ext cx="10248900" cy="5161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 Ultra nízkouhlíkové oceli s borem určené pro telekomunikační kabely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•Drát pro výztuž hadic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 Ocelové kordy pro výztuž pneumatik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 Uhlíkové oceli pro matracové pružiny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• Ocelový drát na kabely pro stavbu mostů</a:t>
            </a:r>
          </a:p>
          <a:p>
            <a:pPr marL="0" indent="0" algn="ctr">
              <a:buNone/>
            </a:pPr>
            <a:endParaRPr lang="cs-CZ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352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17063-2C5E-4DFD-8E99-0D8CFBD9BF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2263"/>
            <a:ext cx="12192000" cy="4359275"/>
          </a:xfrm>
        </p:spPr>
        <p:txBody>
          <a:bodyPr>
            <a:normAutofit/>
          </a:bodyPr>
          <a:lstStyle/>
          <a:p>
            <a:pPr algn="ctr"/>
            <a:r>
              <a:rPr lang="cs-CZ" sz="5400" b="1" i="1" dirty="0"/>
              <a:t>Technické normy,  ISO/CEN komise k portfoliu výrobků </a:t>
            </a:r>
            <a:r>
              <a:rPr lang="cs-CZ" sz="5400" b="1" i="1" dirty="0" err="1"/>
              <a:t>kontidrátové</a:t>
            </a:r>
            <a:r>
              <a:rPr lang="cs-CZ" sz="5400" b="1" i="1" dirty="0"/>
              <a:t> tratě </a:t>
            </a:r>
            <a:br>
              <a:rPr lang="cs-CZ" sz="5400" dirty="0">
                <a:solidFill>
                  <a:srgbClr val="C00000"/>
                </a:solidFill>
              </a:rPr>
            </a:b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966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174812"/>
            <a:ext cx="11842229" cy="121023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i="0" dirty="0">
                <a:effectLst/>
                <a:latin typeface="Nunito" pitchFamily="2" charset="-18"/>
              </a:rPr>
              <a:t>Drátované výrobky a dráty - historie</a:t>
            </a:r>
            <a:br>
              <a:rPr lang="cs-CZ" sz="2000" b="1" i="0" dirty="0">
                <a:solidFill>
                  <a:srgbClr val="212529"/>
                </a:solidFill>
                <a:effectLst/>
                <a:latin typeface="Nunito" pitchFamily="2" charset="-18"/>
              </a:rPr>
            </a:b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85525"/>
            <a:ext cx="12192000" cy="5068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0" i="0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Nejstarší dochované </a:t>
            </a:r>
            <a:r>
              <a:rPr lang="cs-CZ" sz="3200" b="1" i="0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drátované výrobky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 pak pochází z doby okolo roku 1900 před naším letopočtem. Tehdy šlo o malé </a:t>
            </a:r>
            <a:r>
              <a:rPr lang="cs-CZ" sz="3200" b="0" i="0" u="sng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měděné, bronzové a výjimečně i stříbrné a zlaté dráty. </a:t>
            </a:r>
          </a:p>
          <a:p>
            <a:pPr marL="0" indent="0" algn="ctr">
              <a:buNone/>
            </a:pPr>
            <a:endParaRPr lang="cs-CZ" sz="3200" b="0" i="0" dirty="0">
              <a:solidFill>
                <a:schemeClr val="tx1"/>
              </a:solidFill>
              <a:effectLst/>
              <a:latin typeface="Nunito" panose="020B0604020202020204" pitchFamily="2" charset="-18"/>
            </a:endParaRPr>
          </a:p>
          <a:p>
            <a:pPr marL="0" indent="0" algn="ctr">
              <a:buNone/>
            </a:pPr>
            <a:r>
              <a:rPr lang="cs-CZ" sz="3200" b="0" i="0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V době okolo 700 let před naším letopočtem se objevují první drátované výrobky z </a:t>
            </a:r>
            <a:r>
              <a:rPr lang="cs-CZ" sz="3200" b="0" i="0" u="sng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železného drátu. 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Nunito" panose="020B0604020202020204" pitchFamily="2" charset="-18"/>
              </a:rPr>
              <a:t>Jelikož byl drát v té době velmi drahý, používal se především k výrobě šperků a dekoračních předmětů.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174812"/>
            <a:ext cx="11842229" cy="80682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i="0" dirty="0">
                <a:effectLst/>
                <a:latin typeface="Nunito" pitchFamily="2" charset="-18"/>
              </a:rPr>
              <a:t>Drátované výrobky a dráty - historie</a:t>
            </a:r>
            <a:br>
              <a:rPr lang="cs-CZ" sz="2000" b="1" i="0" dirty="0">
                <a:solidFill>
                  <a:srgbClr val="212529"/>
                </a:solidFill>
                <a:effectLst/>
                <a:latin typeface="Nunito" pitchFamily="2" charset="-18"/>
              </a:rPr>
            </a:br>
            <a:endParaRPr lang="cs-CZ" sz="40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AD1E19D-575D-4023-E69A-64D3AD3979D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6481"/>
            <a:ext cx="9614647" cy="5338483"/>
          </a:xfrm>
        </p:spPr>
      </p:pic>
    </p:spTree>
    <p:extLst>
      <p:ext uri="{BB962C8B-B14F-4D97-AF65-F5344CB8AC3E}">
        <p14:creationId xmlns:p14="http://schemas.microsoft.com/office/powerpoint/2010/main" val="3350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i="0" dirty="0">
                <a:effectLst/>
                <a:latin typeface="Nunito" pitchFamily="2" charset="-18"/>
              </a:rPr>
              <a:t>Drátované výrobky a dráty - historie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94218" y="885525"/>
            <a:ext cx="10248900" cy="5068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i="1" dirty="0">
                <a:solidFill>
                  <a:srgbClr val="C00000"/>
                </a:solidFill>
              </a:rPr>
              <a:t>18. století  </a:t>
            </a:r>
            <a:r>
              <a:rPr lang="cs-CZ" sz="3200" dirty="0">
                <a:solidFill>
                  <a:schemeClr val="tx1"/>
                </a:solidFill>
              </a:rPr>
              <a:t>- jsou doloženi podomní vandrovníci, kterým se začalo říkat </a:t>
            </a:r>
            <a:r>
              <a:rPr lang="cs-CZ" sz="3200" u="sng" dirty="0">
                <a:solidFill>
                  <a:schemeClr val="tx1"/>
                </a:solidFill>
              </a:rPr>
              <a:t>dráteníci.</a:t>
            </a:r>
            <a:r>
              <a:rPr lang="cs-CZ" sz="3200" dirty="0">
                <a:solidFill>
                  <a:schemeClr val="tx1"/>
                </a:solidFill>
              </a:rPr>
              <a:t> Živili se opravami nebo zpevňováním nádob drátem a výrobou a prodejem drátěných a plechových výrobků. Pocházeli především ze Slovenska z oblasti Kysuc.</a:t>
            </a:r>
          </a:p>
          <a:p>
            <a:pPr marL="0" indent="0" algn="ctr">
              <a:buNone/>
            </a:pPr>
            <a:r>
              <a:rPr lang="cs-CZ" sz="3200" dirty="0">
                <a:solidFill>
                  <a:schemeClr val="tx1"/>
                </a:solidFill>
              </a:rPr>
              <a:t>Při drátování používali tito řemeslníci nejdříve </a:t>
            </a:r>
            <a:r>
              <a:rPr lang="cs-CZ" sz="3200" u="sng" dirty="0">
                <a:solidFill>
                  <a:schemeClr val="tx1"/>
                </a:solidFill>
              </a:rPr>
              <a:t>měkký železný drát</a:t>
            </a:r>
            <a:r>
              <a:rPr lang="cs-CZ" sz="3200" dirty="0">
                <a:solidFill>
                  <a:schemeClr val="tx1"/>
                </a:solidFill>
              </a:rPr>
              <a:t> a jednoduché nářadí (kladivo, kleště, šídlo), které spolu s drátem a výrobky přenášeli v dřevěné krosně na zádech</a:t>
            </a:r>
            <a:endParaRPr lang="cs-CZ" sz="32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469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i="0" dirty="0">
                <a:effectLst/>
                <a:latin typeface="Nunito" pitchFamily="2" charset="-18"/>
              </a:rPr>
              <a:t>Drátované výrobky a dráty - historie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73768"/>
            <a:ext cx="12192000" cy="5280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i="1" dirty="0">
                <a:solidFill>
                  <a:srgbClr val="C00000"/>
                </a:solidFill>
              </a:rPr>
              <a:t>19. století - </a:t>
            </a:r>
            <a:r>
              <a:rPr lang="cs-CZ" sz="3200" i="1" dirty="0">
                <a:solidFill>
                  <a:schemeClr val="tx1"/>
                </a:solidFill>
              </a:rPr>
              <a:t>přineslo techniku drátěné sítě</a:t>
            </a:r>
          </a:p>
          <a:p>
            <a:pPr marL="0" indent="0" algn="ctr">
              <a:buNone/>
            </a:pPr>
            <a:r>
              <a:rPr lang="cs-CZ" sz="3200" i="1" dirty="0">
                <a:solidFill>
                  <a:schemeClr val="tx1"/>
                </a:solidFill>
              </a:rPr>
              <a:t>-s opravami nabízeli dráteníci k prodeji drobné výrobky. Nejžádanějšími byly kartáče, cedníky, síta, podložky pod žehličky a nádoby, pasti na myši, klícky pro ptáky, lustry a jiné dekorativní předměty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69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A5AD6-7B80-47F4-B78D-246B1747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71" y="0"/>
            <a:ext cx="11842229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i="0" dirty="0">
                <a:effectLst/>
                <a:latin typeface="Nunito" pitchFamily="2" charset="-18"/>
              </a:rPr>
              <a:t>Drátované výrobky a dráty - historie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4B0F5-C7AA-490D-8A77-21AC91CE2A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73768"/>
            <a:ext cx="12192000" cy="52807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200" i="1" dirty="0">
                <a:solidFill>
                  <a:srgbClr val="C00000"/>
                </a:solidFill>
              </a:rPr>
              <a:t>20. století - 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Nunito" pitchFamily="2" charset="-18"/>
              </a:rPr>
              <a:t>slovenští dráteníci se postupně dostali do celé Evropy, Ruska, a dokonce i do Ameriky.</a:t>
            </a:r>
          </a:p>
          <a:p>
            <a:pPr marL="0" indent="0" algn="l">
              <a:buNone/>
            </a:pPr>
            <a:r>
              <a:rPr lang="cs-CZ" sz="3200" b="0" i="0" dirty="0">
                <a:solidFill>
                  <a:schemeClr val="tx1"/>
                </a:solidFill>
                <a:effectLst/>
                <a:latin typeface="Nunito" pitchFamily="2" charset="-18"/>
              </a:rPr>
              <a:t>Potom, co však bylo vandrování v některých německých zemích zakázáno, začali si dráteníci zřizovat dílny.</a:t>
            </a:r>
          </a:p>
          <a:p>
            <a:pPr marL="0" indent="0" algn="l">
              <a:buNone/>
            </a:pPr>
            <a:r>
              <a:rPr lang="cs-CZ" sz="3200" b="0" i="0" dirty="0" err="1">
                <a:solidFill>
                  <a:schemeClr val="tx1"/>
                </a:solidFill>
                <a:effectLst/>
                <a:latin typeface="Nunito" pitchFamily="2" charset="-18"/>
              </a:rPr>
              <a:t>Vandrovní</a:t>
            </a:r>
            <a:r>
              <a:rPr lang="cs-CZ" sz="3200" b="0" i="0" dirty="0">
                <a:solidFill>
                  <a:schemeClr val="tx1"/>
                </a:solidFill>
                <a:effectLst/>
                <a:latin typeface="Nunito" pitchFamily="2" charset="-18"/>
              </a:rPr>
              <a:t> dráteníci se proměnili v obchodní cestující, kteří pracovali pro tyto dílny. Drátované výrobky již nevyráběli, ale pouze prodávali.</a:t>
            </a:r>
          </a:p>
          <a:p>
            <a:pPr marL="0" indent="0" algn="ctr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725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102B7-DCCC-AD3E-F4C1-8C10FE30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0"/>
            <a:ext cx="10869706" cy="529389"/>
          </a:xfrm>
        </p:spPr>
        <p:txBody>
          <a:bodyPr>
            <a:normAutofit fontScale="90000"/>
          </a:bodyPr>
          <a:lstStyle/>
          <a:p>
            <a:r>
              <a:rPr lang="cs-CZ" dirty="0"/>
              <a:t>                                </a:t>
            </a:r>
            <a:r>
              <a:rPr lang="cs-CZ" b="1" dirty="0"/>
              <a:t>Nosič na půllitry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13917E-2F37-7029-D8A5-CB22BE4A336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3" y="625642"/>
            <a:ext cx="9336505" cy="5505651"/>
          </a:xfrm>
        </p:spPr>
      </p:pic>
    </p:spTree>
    <p:extLst>
      <p:ext uri="{BB962C8B-B14F-4D97-AF65-F5344CB8AC3E}">
        <p14:creationId xmlns:p14="http://schemas.microsoft.com/office/powerpoint/2010/main" val="15818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0D4B0-B6F8-5E9E-E00A-BB6ACB61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447" y="0"/>
            <a:ext cx="9829800" cy="685800"/>
          </a:xfrm>
        </p:spPr>
        <p:txBody>
          <a:bodyPr>
            <a:normAutofit fontScale="90000"/>
          </a:bodyPr>
          <a:lstStyle/>
          <a:p>
            <a:pPr defTabSz="957828">
              <a:defRPr/>
            </a:pPr>
            <a:r>
              <a:rPr lang="cs-CZ" sz="4000" b="1" dirty="0"/>
              <a:t>       Historie rekonstrukcí KDT v TŽ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44931F-4C29-38A4-0714-9F99E6AA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85800"/>
            <a:ext cx="12191999" cy="5943600"/>
          </a:xfrm>
        </p:spPr>
        <p:txBody>
          <a:bodyPr>
            <a:noAutofit/>
          </a:bodyPr>
          <a:lstStyle/>
          <a:p>
            <a:pPr defTabSz="957828">
              <a:defRPr/>
            </a:pPr>
            <a:r>
              <a:rPr lang="cs-CZ" sz="3200" b="1" dirty="0">
                <a:solidFill>
                  <a:schemeClr val="tx1"/>
                </a:solidFill>
              </a:rPr>
              <a:t>Hlavní technologické změny:</a:t>
            </a:r>
          </a:p>
          <a:p>
            <a:pPr algn="l" defTabSz="957828"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l" defTabSz="957828">
              <a:defRPr/>
            </a:pPr>
            <a:r>
              <a:rPr lang="cs-CZ" sz="2400" dirty="0">
                <a:solidFill>
                  <a:schemeClr val="tx1"/>
                </a:solidFill>
              </a:rPr>
              <a:t>                  </a:t>
            </a:r>
            <a:r>
              <a:rPr lang="cs-CZ" sz="2400" b="1" i="1" dirty="0">
                <a:solidFill>
                  <a:srgbClr val="FF0000"/>
                </a:solidFill>
                <a:effectLst/>
              </a:rPr>
              <a:t>Rok 1997 </a:t>
            </a:r>
            <a:r>
              <a:rPr lang="cs-CZ" sz="2400" b="1" i="1" dirty="0">
                <a:solidFill>
                  <a:schemeClr val="tx1"/>
                </a:solidFill>
                <a:effectLst/>
              </a:rPr>
              <a:t>– 4 žílová trať přestavěna na 2 žílovou, rozměr sochorů kv.108 mm, 1 tunový svitek, válcovací rychlost max.55 m/s</a:t>
            </a:r>
          </a:p>
          <a:p>
            <a:pPr algn="l" defTabSz="957828">
              <a:defRPr/>
            </a:pPr>
            <a:endParaRPr lang="cs-CZ" sz="2400" b="1" i="1" dirty="0">
              <a:solidFill>
                <a:schemeClr val="tx1"/>
              </a:solidFill>
              <a:effectLst/>
            </a:endParaRPr>
          </a:p>
          <a:p>
            <a:pPr algn="l" defTabSz="957828">
              <a:defRPr/>
            </a:pPr>
            <a:r>
              <a:rPr lang="cs-CZ" sz="2400" b="1" i="1" dirty="0">
                <a:solidFill>
                  <a:srgbClr val="FF0000"/>
                </a:solidFill>
                <a:effectLst/>
              </a:rPr>
              <a:t>Rok 2000 </a:t>
            </a:r>
            <a:r>
              <a:rPr lang="cs-CZ" sz="2400" b="1" i="1" dirty="0">
                <a:solidFill>
                  <a:schemeClr val="tx1"/>
                </a:solidFill>
                <a:effectLst/>
              </a:rPr>
              <a:t>– nová kroková pec, nové předválcovací pořadí, nový </a:t>
            </a:r>
            <a:r>
              <a:rPr lang="cs-CZ" sz="2400" b="1" i="1" dirty="0" err="1">
                <a:solidFill>
                  <a:schemeClr val="tx1"/>
                </a:solidFill>
                <a:effectLst/>
              </a:rPr>
              <a:t>Stelmor</a:t>
            </a:r>
            <a:r>
              <a:rPr lang="cs-CZ" sz="2400" b="1" i="1" dirty="0">
                <a:solidFill>
                  <a:schemeClr val="tx1"/>
                </a:solidFill>
                <a:effectLst/>
              </a:rPr>
              <a:t> dopravník, nový hákový dopravník, změna rozměru sochorů z kv.108 mm na kv..150 mm, váha svitků 2 tuny, válcovací rychlost max.95 m/s, výkon cca 830KT</a:t>
            </a:r>
          </a:p>
          <a:p>
            <a:pPr algn="l" defTabSz="957828">
              <a:defRPr/>
            </a:pPr>
            <a:endParaRPr lang="cs-CZ" sz="2400" b="1" i="1" dirty="0">
              <a:solidFill>
                <a:schemeClr val="tx1"/>
              </a:solidFill>
              <a:effectLst/>
            </a:endParaRPr>
          </a:p>
          <a:p>
            <a:pPr algn="l" defTabSz="957828">
              <a:defRPr/>
            </a:pPr>
            <a:r>
              <a:rPr lang="cs-CZ" sz="2400" b="1" i="1" dirty="0">
                <a:solidFill>
                  <a:srgbClr val="FF0000"/>
                </a:solidFill>
                <a:effectLst/>
              </a:rPr>
              <a:t>Rok 2014 </a:t>
            </a:r>
            <a:r>
              <a:rPr lang="cs-CZ" sz="2400" b="1" i="1" dirty="0">
                <a:solidFill>
                  <a:schemeClr val="tx1"/>
                </a:solidFill>
                <a:effectLst/>
              </a:rPr>
              <a:t>– instalace RSB ( finální blok ), zvýšení výkonu ventilátorů, nový systém distribuce vzduchu,</a:t>
            </a:r>
          </a:p>
          <a:p>
            <a:pPr algn="l" defTabSz="957828">
              <a:defRPr/>
            </a:pPr>
            <a:r>
              <a:rPr lang="cs-CZ" sz="2400" b="1" i="1" dirty="0">
                <a:solidFill>
                  <a:schemeClr val="tx1"/>
                </a:solidFill>
                <a:effectLst/>
              </a:rPr>
              <a:t>max. rychlost válcování 110 m/s. , možnost termomechanického válcování, výkon 910KT, rozměry 5,5-16,0 mm</a:t>
            </a:r>
          </a:p>
          <a:p>
            <a:pPr algn="l" defTabSz="957828">
              <a:defRPr/>
            </a:pPr>
            <a:endParaRPr lang="cs-CZ" sz="2400" dirty="0"/>
          </a:p>
          <a:p>
            <a:pPr algn="l" defTabSz="957828"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1485837" lvl="2" indent="-342900" defTabSz="957828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algn="l" defTabSz="957828">
              <a:defRPr/>
            </a:pPr>
            <a:r>
              <a:rPr lang="cs-CZ" sz="2400" dirty="0">
                <a:effectLst/>
              </a:rPr>
              <a:t>  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652</Words>
  <Application>Microsoft Office PowerPoint</Application>
  <PresentationFormat>Širokoúhlá obrazovka</PresentationFormat>
  <Paragraphs>68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Nunito</vt:lpstr>
      <vt:lpstr>Ronnia Rg</vt:lpstr>
      <vt:lpstr>Wingdings 3</vt:lpstr>
      <vt:lpstr>Motiv Office</vt:lpstr>
      <vt:lpstr>Řez</vt:lpstr>
      <vt:lpstr>Prezentace aplikace PowerPoint</vt:lpstr>
      <vt:lpstr>Technické normy,  ISO/CEN komise k portfoliu výrobků kontidrátové tratě  </vt:lpstr>
      <vt:lpstr>Drátované výrobky a dráty - historie </vt:lpstr>
      <vt:lpstr>Drátované výrobky a dráty - historie </vt:lpstr>
      <vt:lpstr>Drátované výrobky a dráty - historie</vt:lpstr>
      <vt:lpstr>Drátované výrobky a dráty - historie</vt:lpstr>
      <vt:lpstr>Drátované výrobky a dráty - historie</vt:lpstr>
      <vt:lpstr>                                Nosič na půllitry</vt:lpstr>
      <vt:lpstr>       Historie rekonstrukcí KDT v TŽ</vt:lpstr>
      <vt:lpstr>                   Tvorba svitku – pokládací hlava</vt:lpstr>
      <vt:lpstr>Hákový dopravník s finálními svitky k expedici  </vt:lpstr>
      <vt:lpstr>Portfolio kontidrátové tratě</vt:lpstr>
      <vt:lpstr>  </vt:lpstr>
      <vt:lpstr> ISO – historie a současnost </vt:lpstr>
      <vt:lpstr> Komunikace -  Portál ISO</vt:lpstr>
      <vt:lpstr>Řešené projekty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 Cieslarová</dc:creator>
  <cp:lastModifiedBy>Kristýna Cieslarová</cp:lastModifiedBy>
  <cp:revision>22</cp:revision>
  <dcterms:created xsi:type="dcterms:W3CDTF">2022-08-26T10:22:15Z</dcterms:created>
  <dcterms:modified xsi:type="dcterms:W3CDTF">2022-09-01T09:17:37Z</dcterms:modified>
</cp:coreProperties>
</file>