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80" r:id="rId5"/>
    <p:sldId id="281" r:id="rId6"/>
    <p:sldId id="276" r:id="rId7"/>
    <p:sldId id="283" r:id="rId8"/>
    <p:sldId id="265" r:id="rId9"/>
    <p:sldId id="282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6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7E8-B812-4587-889E-546857AB9A6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29CD-A2D9-42DA-A64A-1BB67E84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5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c2023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A75C6C-52D7-405E-950C-16A388ADCCC0}"/>
              </a:ext>
            </a:extLst>
          </p:cNvPr>
          <p:cNvSpPr/>
          <p:nvPr/>
        </p:nvSpPr>
        <p:spPr>
          <a:xfrm>
            <a:off x="2587835" y="4634553"/>
            <a:ext cx="396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+mj-lt"/>
                <a:ea typeface="Times New Roman" panose="02020603050405020304" pitchFamily="18" charset="0"/>
              </a:rPr>
              <a:t>Světový inženýrský konvent (WEC) 2023</a:t>
            </a:r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F2C92-937D-471C-B935-FCA425E6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80728"/>
            <a:ext cx="3168352" cy="3653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D5D25-A6CD-4B10-BE42-E49C74EBC244}"/>
              </a:ext>
            </a:extLst>
          </p:cNvPr>
          <p:cNvSpPr/>
          <p:nvPr/>
        </p:nvSpPr>
        <p:spPr>
          <a:xfrm>
            <a:off x="323528" y="6093296"/>
            <a:ext cx="833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+mj-lt"/>
                <a:ea typeface="Times New Roman" panose="02020603050405020304" pitchFamily="18" charset="0"/>
              </a:rPr>
              <a:t>České normy, Čejkovice, 13. 9. 2022				Ing. Jiří Kratochvíl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80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54899-E8C2-4BB5-A6E0-8C8629239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138"/>
            <a:ext cx="9144000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0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2FBE10-5AA0-4C70-A0B7-9690890A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86" y="0"/>
            <a:ext cx="702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85BB7-A110-40B5-AEF2-663E2416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953"/>
            <a:ext cx="9144000" cy="48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8C5BD-22FF-414E-95A0-0CA890B2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8" y="21320"/>
            <a:ext cx="7823963" cy="68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A0123-64A4-47DB-AC9D-7DCA56E8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" y="-8520"/>
            <a:ext cx="5131296" cy="4924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C7F63-7FA8-4F6E-9F56-E4F99D40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4" y="2437541"/>
            <a:ext cx="55340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3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Agenda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Česk</a:t>
            </a:r>
            <a:r>
              <a:rPr lang="cs-CZ" b="1" dirty="0"/>
              <a:t>ý</a:t>
            </a:r>
            <a:r>
              <a:rPr lang="en-GB" b="1" dirty="0"/>
              <a:t> </a:t>
            </a:r>
            <a:r>
              <a:rPr lang="en-GB" b="1" dirty="0" err="1"/>
              <a:t>svaz</a:t>
            </a:r>
            <a:r>
              <a:rPr lang="en-GB" b="1" dirty="0"/>
              <a:t> </a:t>
            </a:r>
            <a:r>
              <a:rPr lang="en-GB" b="1" dirty="0" err="1"/>
              <a:t>vědeckotechnických</a:t>
            </a:r>
            <a:r>
              <a:rPr lang="en-GB" b="1" dirty="0"/>
              <a:t> </a:t>
            </a:r>
            <a:r>
              <a:rPr lang="en-GB" b="1" dirty="0" err="1"/>
              <a:t>společností</a:t>
            </a:r>
            <a:r>
              <a:rPr lang="cs-CZ" b="1" dirty="0"/>
              <a:t>,</a:t>
            </a:r>
            <a:r>
              <a:rPr lang="en-GB" b="1" dirty="0"/>
              <a:t> </a:t>
            </a:r>
            <a:r>
              <a:rPr lang="en-GB" b="1" dirty="0" err="1"/>
              <a:t>z.s</a:t>
            </a:r>
            <a:r>
              <a:rPr lang="en-GB" b="1" dirty="0"/>
              <a:t>.</a:t>
            </a:r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World Federation of Engineering Organizations (WFEO)</a:t>
            </a:r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Historie Světových inženýrských konventů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Světový inženýrský konvent (WEC) 2023</a:t>
            </a:r>
          </a:p>
        </p:txBody>
      </p:sp>
    </p:spTree>
    <p:extLst>
      <p:ext uri="{BB962C8B-B14F-4D97-AF65-F5344CB8AC3E}">
        <p14:creationId xmlns:p14="http://schemas.microsoft.com/office/powerpoint/2010/main" val="289953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Česk</a:t>
            </a:r>
            <a:r>
              <a:rPr lang="cs-CZ" b="1" dirty="0"/>
              <a:t>ý</a:t>
            </a:r>
            <a:r>
              <a:rPr lang="en-GB" b="1" dirty="0"/>
              <a:t> </a:t>
            </a:r>
            <a:r>
              <a:rPr lang="en-GB" b="1" dirty="0" err="1"/>
              <a:t>svaz</a:t>
            </a:r>
            <a:r>
              <a:rPr lang="en-GB" b="1" dirty="0"/>
              <a:t> </a:t>
            </a:r>
            <a:r>
              <a:rPr lang="en-GB" b="1" dirty="0" err="1"/>
              <a:t>vědeckotechnických</a:t>
            </a:r>
            <a:r>
              <a:rPr lang="en-GB" b="1" dirty="0"/>
              <a:t> </a:t>
            </a:r>
            <a:r>
              <a:rPr lang="en-GB" b="1" dirty="0" err="1"/>
              <a:t>společností</a:t>
            </a:r>
            <a:r>
              <a:rPr lang="cs-CZ" b="1" dirty="0"/>
              <a:t>,</a:t>
            </a:r>
            <a:r>
              <a:rPr lang="en-GB" b="1" dirty="0"/>
              <a:t> </a:t>
            </a:r>
            <a:r>
              <a:rPr lang="en-GB" b="1" dirty="0" err="1"/>
              <a:t>z.s</a:t>
            </a:r>
            <a:r>
              <a:rPr lang="en-GB" b="1" dirty="0"/>
              <a:t>.</a:t>
            </a:r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en-GB" dirty="0" err="1"/>
              <a:t>aložen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</a:t>
            </a:r>
            <a:r>
              <a:rPr lang="en-GB" b="1" dirty="0"/>
              <a:t>1990</a:t>
            </a:r>
            <a:r>
              <a:rPr lang="en-GB" dirty="0"/>
              <a:t> po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Československé</a:t>
            </a:r>
            <a:r>
              <a:rPr lang="en-GB" dirty="0"/>
              <a:t> </a:t>
            </a:r>
            <a:r>
              <a:rPr lang="en-GB" dirty="0" err="1"/>
              <a:t>vědeckotechnické</a:t>
            </a:r>
            <a:r>
              <a:rPr lang="en-GB" dirty="0"/>
              <a:t> </a:t>
            </a:r>
            <a:r>
              <a:rPr lang="en-GB" dirty="0" err="1"/>
              <a:t>společnost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en-GB" dirty="0" err="1"/>
              <a:t>louhole</a:t>
            </a:r>
            <a:r>
              <a:rPr lang="cs-CZ" dirty="0" err="1"/>
              <a:t>tá</a:t>
            </a:r>
            <a:r>
              <a:rPr lang="en-GB" dirty="0"/>
              <a:t> </a:t>
            </a:r>
            <a:r>
              <a:rPr lang="en-GB" dirty="0" err="1"/>
              <a:t>tradic</a:t>
            </a:r>
            <a:r>
              <a:rPr lang="cs-CZ" dirty="0"/>
              <a:t>e - </a:t>
            </a:r>
            <a:r>
              <a:rPr lang="en-GB" dirty="0" err="1"/>
              <a:t>jednotlivé</a:t>
            </a:r>
            <a:r>
              <a:rPr lang="en-GB" dirty="0"/>
              <a:t> </a:t>
            </a:r>
            <a:r>
              <a:rPr lang="en-GB" dirty="0" err="1"/>
              <a:t>spolky</a:t>
            </a:r>
            <a:r>
              <a:rPr lang="en-GB" dirty="0"/>
              <a:t> 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postupně</a:t>
            </a:r>
            <a:r>
              <a:rPr lang="en-GB" dirty="0"/>
              <a:t> </a:t>
            </a:r>
            <a:r>
              <a:rPr lang="en-GB" dirty="0" err="1"/>
              <a:t>zakládány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v </a:t>
            </a:r>
            <a:r>
              <a:rPr lang="cs-CZ" dirty="0"/>
              <a:t>1.</a:t>
            </a:r>
            <a:r>
              <a:rPr lang="en-GB" dirty="0"/>
              <a:t> </a:t>
            </a:r>
            <a:r>
              <a:rPr lang="en-GB" dirty="0" err="1"/>
              <a:t>polovině</a:t>
            </a:r>
            <a:r>
              <a:rPr lang="en-GB" dirty="0"/>
              <a:t> 19. </a:t>
            </a:r>
            <a:r>
              <a:rPr lang="en-GB" dirty="0" err="1"/>
              <a:t>st.</a:t>
            </a:r>
            <a:endParaRPr lang="cs-CZ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en-GB" dirty="0" err="1"/>
              <a:t>amosprávný</a:t>
            </a:r>
            <a:r>
              <a:rPr lang="en-GB" dirty="0"/>
              <a:t> a </a:t>
            </a:r>
            <a:r>
              <a:rPr lang="en-GB" dirty="0" err="1"/>
              <a:t>dobrovolný</a:t>
            </a:r>
            <a:r>
              <a:rPr lang="en-GB" dirty="0"/>
              <a:t> </a:t>
            </a:r>
            <a:r>
              <a:rPr lang="en-GB" dirty="0" err="1"/>
              <a:t>svaz</a:t>
            </a:r>
            <a:r>
              <a:rPr lang="cs-CZ" dirty="0"/>
              <a:t> </a:t>
            </a:r>
            <a:r>
              <a:rPr lang="en-GB" b="1" dirty="0"/>
              <a:t>67 </a:t>
            </a:r>
            <a:r>
              <a:rPr lang="en-GB" b="1" dirty="0" err="1"/>
              <a:t>členů</a:t>
            </a:r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</a:t>
            </a:r>
            <a:r>
              <a:rPr lang="en-GB" dirty="0" err="1"/>
              <a:t>leny</a:t>
            </a:r>
            <a:r>
              <a:rPr lang="en-GB" dirty="0"/>
              <a:t> </a:t>
            </a:r>
            <a:r>
              <a:rPr lang="en-GB" dirty="0" err="1"/>
              <a:t>Svazu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nezávislé</a:t>
            </a:r>
            <a:r>
              <a:rPr lang="en-GB" dirty="0"/>
              <a:t> a </a:t>
            </a:r>
            <a:r>
              <a:rPr lang="en-GB" dirty="0" err="1"/>
              <a:t>samostatné</a:t>
            </a:r>
            <a:r>
              <a:rPr lang="en-GB" dirty="0"/>
              <a:t> </a:t>
            </a:r>
            <a:r>
              <a:rPr lang="en-GB" dirty="0" err="1"/>
              <a:t>spolky</a:t>
            </a:r>
            <a:r>
              <a:rPr lang="en-GB" dirty="0"/>
              <a:t>, </a:t>
            </a:r>
            <a:r>
              <a:rPr lang="en-GB" dirty="0" err="1"/>
              <a:t>jejichž</a:t>
            </a:r>
            <a:r>
              <a:rPr lang="en-GB" dirty="0"/>
              <a:t> </a:t>
            </a:r>
            <a:r>
              <a:rPr lang="en-GB" dirty="0" err="1"/>
              <a:t>účelem</a:t>
            </a:r>
            <a:r>
              <a:rPr lang="en-GB" dirty="0"/>
              <a:t> je </a:t>
            </a:r>
            <a:r>
              <a:rPr lang="en-GB" dirty="0" err="1"/>
              <a:t>podpora</a:t>
            </a:r>
            <a:r>
              <a:rPr lang="en-GB" dirty="0"/>
              <a:t> a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vědeckotechnických</a:t>
            </a:r>
            <a:r>
              <a:rPr lang="en-GB" dirty="0"/>
              <a:t> </a:t>
            </a:r>
            <a:r>
              <a:rPr lang="en-GB" dirty="0" err="1"/>
              <a:t>zájmů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členů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Účel</a:t>
            </a:r>
            <a:r>
              <a:rPr lang="en-GB" b="1" dirty="0"/>
              <a:t> </a:t>
            </a:r>
            <a:r>
              <a:rPr lang="en-GB" b="1" dirty="0" err="1"/>
              <a:t>Svazu</a:t>
            </a:r>
            <a:r>
              <a:rPr lang="en-GB" b="1" dirty="0"/>
              <a:t> </a:t>
            </a:r>
            <a:r>
              <a:rPr lang="cs-CZ" b="1" dirty="0"/>
              <a:t>- </a:t>
            </a:r>
            <a:r>
              <a:rPr lang="en-GB" dirty="0" err="1"/>
              <a:t>zastupování</a:t>
            </a:r>
            <a:r>
              <a:rPr lang="en-GB" dirty="0"/>
              <a:t> </a:t>
            </a:r>
            <a:r>
              <a:rPr lang="en-GB" dirty="0" err="1"/>
              <a:t>společných</a:t>
            </a:r>
            <a:r>
              <a:rPr lang="en-GB" dirty="0"/>
              <a:t> </a:t>
            </a:r>
            <a:r>
              <a:rPr lang="en-GB" dirty="0" err="1"/>
              <a:t>zájmů</a:t>
            </a:r>
            <a:r>
              <a:rPr lang="en-GB" dirty="0"/>
              <a:t> </a:t>
            </a:r>
            <a:r>
              <a:rPr lang="en-GB" dirty="0" err="1"/>
              <a:t>členských</a:t>
            </a:r>
            <a:r>
              <a:rPr lang="en-GB" dirty="0"/>
              <a:t> </a:t>
            </a:r>
            <a:r>
              <a:rPr lang="en-GB" dirty="0" err="1"/>
              <a:t>spolků</a:t>
            </a:r>
            <a:r>
              <a:rPr lang="en-GB" dirty="0"/>
              <a:t>,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 </a:t>
            </a:r>
            <a:r>
              <a:rPr lang="en-GB" dirty="0" err="1"/>
              <a:t>členů</a:t>
            </a:r>
            <a:r>
              <a:rPr lang="en-GB" dirty="0"/>
              <a:t> </a:t>
            </a:r>
            <a:r>
              <a:rPr lang="en-GB" dirty="0" err="1"/>
              <a:t>Svazu</a:t>
            </a:r>
            <a:r>
              <a:rPr lang="en-GB" dirty="0"/>
              <a:t> a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 pro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profesních</a:t>
            </a:r>
            <a:r>
              <a:rPr lang="en-GB" dirty="0"/>
              <a:t> </a:t>
            </a:r>
            <a:r>
              <a:rPr lang="en-GB" dirty="0" err="1"/>
              <a:t>zájmů</a:t>
            </a:r>
            <a:r>
              <a:rPr lang="en-GB" dirty="0"/>
              <a:t>, </a:t>
            </a:r>
            <a:r>
              <a:rPr lang="en-GB" dirty="0" err="1"/>
              <a:t>kariérního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a </a:t>
            </a:r>
            <a:r>
              <a:rPr lang="en-GB" dirty="0" err="1"/>
              <a:t>celoživotního</a:t>
            </a:r>
            <a:r>
              <a:rPr lang="en-GB" dirty="0"/>
              <a:t> </a:t>
            </a:r>
            <a:r>
              <a:rPr lang="en-GB" dirty="0" err="1"/>
              <a:t>vzdělávání</a:t>
            </a:r>
            <a:r>
              <a:rPr lang="en-GB" dirty="0"/>
              <a:t> </a:t>
            </a:r>
            <a:r>
              <a:rPr lang="en-GB" dirty="0" err="1"/>
              <a:t>inženýrů</a:t>
            </a:r>
            <a:r>
              <a:rPr lang="en-GB" dirty="0"/>
              <a:t> a </a:t>
            </a:r>
            <a:r>
              <a:rPr lang="en-GB" dirty="0" err="1"/>
              <a:t>techniků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Člen</a:t>
            </a:r>
            <a:r>
              <a:rPr lang="cs-CZ" dirty="0"/>
              <a:t> </a:t>
            </a:r>
            <a:r>
              <a:rPr lang="en-GB" dirty="0" err="1"/>
              <a:t>Světové</a:t>
            </a:r>
            <a:r>
              <a:rPr lang="en-GB" dirty="0"/>
              <a:t> </a:t>
            </a:r>
            <a:r>
              <a:rPr lang="en-GB" dirty="0" err="1"/>
              <a:t>federace</a:t>
            </a:r>
            <a:r>
              <a:rPr lang="en-GB" dirty="0"/>
              <a:t> </a:t>
            </a:r>
            <a:r>
              <a:rPr lang="en-GB" dirty="0" err="1"/>
              <a:t>inženýrských</a:t>
            </a:r>
            <a:r>
              <a:rPr lang="en-GB" dirty="0"/>
              <a:t> </a:t>
            </a:r>
            <a:r>
              <a:rPr lang="en-GB" dirty="0" err="1"/>
              <a:t>organizací</a:t>
            </a:r>
            <a:r>
              <a:rPr lang="en-GB" dirty="0"/>
              <a:t> (</a:t>
            </a:r>
            <a:r>
              <a:rPr lang="en-GB" b="1" dirty="0"/>
              <a:t>WFEO</a:t>
            </a:r>
            <a:r>
              <a:rPr lang="en-GB" dirty="0"/>
              <a:t>) a </a:t>
            </a:r>
            <a:r>
              <a:rPr lang="en-GB" dirty="0" err="1"/>
              <a:t>Evropské</a:t>
            </a:r>
            <a:r>
              <a:rPr lang="en-GB" dirty="0"/>
              <a:t> </a:t>
            </a:r>
            <a:r>
              <a:rPr lang="en-GB" dirty="0" err="1"/>
              <a:t>federace</a:t>
            </a:r>
            <a:r>
              <a:rPr lang="en-GB" dirty="0"/>
              <a:t>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/>
              <a:t>inženýrských</a:t>
            </a:r>
            <a:r>
              <a:rPr lang="en-GB" dirty="0"/>
              <a:t> </a:t>
            </a:r>
            <a:r>
              <a:rPr lang="en-GB" dirty="0" err="1"/>
              <a:t>asociací</a:t>
            </a:r>
            <a:r>
              <a:rPr lang="en-GB" dirty="0"/>
              <a:t> (FEANI)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en-GB" dirty="0" err="1"/>
              <a:t>akladatel</a:t>
            </a:r>
            <a:r>
              <a:rPr lang="en-GB" dirty="0"/>
              <a:t> a </a:t>
            </a:r>
            <a:r>
              <a:rPr lang="en-GB" dirty="0" err="1"/>
              <a:t>jediný</a:t>
            </a:r>
            <a:r>
              <a:rPr lang="en-GB" dirty="0"/>
              <a:t> </a:t>
            </a:r>
            <a:r>
              <a:rPr lang="en-GB" dirty="0" err="1"/>
              <a:t>společník</a:t>
            </a:r>
            <a:r>
              <a:rPr lang="en-GB" dirty="0"/>
              <a:t> </a:t>
            </a:r>
            <a:r>
              <a:rPr lang="en-GB" dirty="0" err="1"/>
              <a:t>domů</a:t>
            </a:r>
            <a:r>
              <a:rPr lang="en-GB" dirty="0"/>
              <a:t> </a:t>
            </a:r>
            <a:r>
              <a:rPr lang="en-GB" dirty="0" err="1"/>
              <a:t>techniky</a:t>
            </a:r>
            <a:r>
              <a:rPr lang="en-GB" dirty="0"/>
              <a:t> v </a:t>
            </a:r>
            <a:r>
              <a:rPr lang="en-GB" dirty="0" err="1"/>
              <a:t>Plzni</a:t>
            </a:r>
            <a:r>
              <a:rPr lang="en-GB" dirty="0"/>
              <a:t>, </a:t>
            </a:r>
            <a:r>
              <a:rPr lang="en-GB" dirty="0" err="1"/>
              <a:t>Pardubicích</a:t>
            </a:r>
            <a:r>
              <a:rPr lang="en-GB" dirty="0"/>
              <a:t>, </a:t>
            </a:r>
            <a:r>
              <a:rPr lang="en-GB" dirty="0" err="1"/>
              <a:t>Českých</a:t>
            </a:r>
            <a:r>
              <a:rPr lang="en-GB" dirty="0"/>
              <a:t> </a:t>
            </a:r>
            <a:r>
              <a:rPr lang="en-GB" dirty="0" err="1"/>
              <a:t>Budějovicích</a:t>
            </a:r>
            <a:r>
              <a:rPr lang="en-GB" dirty="0"/>
              <a:t> a v </a:t>
            </a:r>
            <a:r>
              <a:rPr lang="en-GB" dirty="0" err="1"/>
              <a:t>Ostravě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Předseda - Doc. Daniel Hanus</a:t>
            </a:r>
            <a:endParaRPr lang="en-GB" dirty="0"/>
          </a:p>
          <a:p>
            <a:endParaRPr lang="cs-C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6AEAC-A1C0-4861-B3DA-E8ABD43F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82" y="5733255"/>
            <a:ext cx="1557319" cy="11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World Federation of Engineering Organizations (WFEO)</a:t>
            </a:r>
            <a:endParaRPr lang="cs-CZ" dirty="0"/>
          </a:p>
          <a:p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Establish</a:t>
            </a:r>
            <a:r>
              <a:rPr lang="cs-CZ" dirty="0" err="1"/>
              <a:t>ed</a:t>
            </a:r>
            <a:r>
              <a:rPr lang="cs-CZ" dirty="0"/>
              <a:t> o</a:t>
            </a:r>
            <a:r>
              <a:rPr lang="en-GB" dirty="0"/>
              <a:t>n March, 4th 1968</a:t>
            </a:r>
            <a:r>
              <a:rPr lang="cs-CZ" dirty="0"/>
              <a:t> </a:t>
            </a:r>
            <a:r>
              <a:rPr lang="en-GB" dirty="0"/>
              <a:t>under the auspices of the United Nations Educational, Scientific and Cultural Organization (</a:t>
            </a:r>
            <a:r>
              <a:rPr lang="en-GB" b="1" dirty="0"/>
              <a:t>UNESCO</a:t>
            </a:r>
            <a:r>
              <a:rPr lang="en-GB" dirty="0"/>
              <a:t>) in Paris</a:t>
            </a:r>
            <a:r>
              <a:rPr lang="cs-CZ" dirty="0"/>
              <a:t> as non-</a:t>
            </a:r>
            <a:r>
              <a:rPr lang="cs-CZ" dirty="0" err="1"/>
              <a:t>governmental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GB" dirty="0" err="1"/>
              <a:t>epresent</a:t>
            </a:r>
            <a:r>
              <a:rPr lang="cs-CZ" dirty="0"/>
              <a:t>s</a:t>
            </a:r>
            <a:r>
              <a:rPr lang="en-GB" dirty="0"/>
              <a:t> engineering profession internationally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</a:t>
            </a:r>
            <a:r>
              <a:rPr lang="en-GB" dirty="0" err="1"/>
              <a:t>acilitate</a:t>
            </a:r>
            <a:r>
              <a:rPr lang="cs-CZ" dirty="0"/>
              <a:t>s</a:t>
            </a:r>
            <a:r>
              <a:rPr lang="en-GB" dirty="0"/>
              <a:t> communication between its member nations about the world’s best practices in key engineering activities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</a:t>
            </a:r>
            <a:r>
              <a:rPr lang="en-GB" dirty="0" err="1"/>
              <a:t>acilitate</a:t>
            </a:r>
            <a:r>
              <a:rPr lang="cs-CZ" dirty="0"/>
              <a:t>s</a:t>
            </a:r>
            <a:r>
              <a:rPr lang="en-GB" dirty="0"/>
              <a:t> </a:t>
            </a:r>
            <a:r>
              <a:rPr lang="cs-CZ" dirty="0" err="1"/>
              <a:t>dialogue</a:t>
            </a:r>
            <a:r>
              <a:rPr lang="en-GB" dirty="0"/>
              <a:t> between governments, business and people by adding an engineering dimension to discussions on policies and investment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en-GB" dirty="0" err="1"/>
              <a:t>ooperate</a:t>
            </a:r>
            <a:r>
              <a:rPr lang="en-GB" dirty="0"/>
              <a:t> with Funding Agencies such as development banks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</a:t>
            </a:r>
            <a:r>
              <a:rPr lang="en-GB" dirty="0" err="1"/>
              <a:t>ncourage</a:t>
            </a:r>
            <a:r>
              <a:rPr lang="cs-CZ" dirty="0"/>
              <a:t>s</a:t>
            </a:r>
            <a:r>
              <a:rPr lang="en-GB" dirty="0"/>
              <a:t> public private partnerships by including the engineering dimension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</a:t>
            </a:r>
            <a:r>
              <a:rPr lang="en-GB" dirty="0" err="1"/>
              <a:t>ddress</a:t>
            </a:r>
            <a:r>
              <a:rPr lang="cs-CZ" dirty="0"/>
              <a:t>es</a:t>
            </a:r>
            <a:r>
              <a:rPr lang="en-GB" dirty="0"/>
              <a:t> issue of what public policies need to be implemented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Organizes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Engeneers</a:t>
            </a:r>
            <a:r>
              <a:rPr lang="cs-CZ" b="1" dirty="0"/>
              <a:t> </a:t>
            </a:r>
            <a:r>
              <a:rPr lang="cs-CZ" b="1" dirty="0" err="1"/>
              <a:t>Conventions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President - </a:t>
            </a:r>
            <a:r>
              <a:rPr lang="en-US" dirty="0"/>
              <a:t>Prof. Dr. José Vieira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3A3FE-FDCA-4BA9-BE1F-D5BED788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02" y="5279706"/>
            <a:ext cx="1554198" cy="15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World Federation of Engineering Organizations (WFEO)</a:t>
            </a:r>
            <a:endParaRPr lang="cs-CZ" dirty="0"/>
          </a:p>
          <a:p>
            <a:endParaRPr lang="cs-CZ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19F0C-C271-460D-8844-1C95C2F7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" y="1484784"/>
            <a:ext cx="9113677" cy="1772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BDEB-77AC-4633-8C15-1F073280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239700"/>
            <a:ext cx="2232420" cy="2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7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A2CD2-0422-4EAF-8FD4-4320F875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078" y="-18185"/>
            <a:ext cx="10484155" cy="6894370"/>
          </a:xfrm>
          <a:prstGeom prst="rect">
            <a:avLst/>
          </a:prstGeom>
        </p:spPr>
      </p:pic>
      <p:sp>
        <p:nvSpPr>
          <p:cNvPr id="5" name="Obdélník 1">
            <a:extLst>
              <a:ext uri="{FF2B5EF4-FFF2-40B4-BE49-F238E27FC236}">
                <a16:creationId xmlns:a16="http://schemas.microsoft.com/office/drawing/2014/main" id="{071449DF-C6FE-4734-A209-CD15EBA5B864}"/>
              </a:ext>
            </a:extLst>
          </p:cNvPr>
          <p:cNvSpPr/>
          <p:nvPr/>
        </p:nvSpPr>
        <p:spPr>
          <a:xfrm>
            <a:off x="323528" y="332656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Historie Světových inženýrských konventů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3447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">
            <a:extLst>
              <a:ext uri="{FF2B5EF4-FFF2-40B4-BE49-F238E27FC236}">
                <a16:creationId xmlns:a16="http://schemas.microsoft.com/office/drawing/2014/main" id="{66C7A8AE-1352-44F4-B852-E840D9666DA3}"/>
              </a:ext>
            </a:extLst>
          </p:cNvPr>
          <p:cNvSpPr/>
          <p:nvPr/>
        </p:nvSpPr>
        <p:spPr>
          <a:xfrm>
            <a:off x="467544" y="476672"/>
            <a:ext cx="849694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Světový inženýrský konvent (WEC) 2023</a:t>
            </a:r>
          </a:p>
          <a:p>
            <a:endParaRPr lang="cs-CZ" b="1" dirty="0"/>
          </a:p>
          <a:p>
            <a:r>
              <a:rPr lang="cs-CZ" b="1" dirty="0">
                <a:hlinkClick r:id="rId2"/>
              </a:rPr>
              <a:t>www.wec2023.com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11. až 13. října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Pražské kongresové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Olympijské hry v oblasti inženýrství, vědy a techniky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Cíl - představit nejnovější technologie a znalosti pro zajištění udržitelného rozvoje lidské civilizace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Předpokládaná účast – 3000+ delegátů z více než 100 zemí světa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Potenciál pro členy ČSVTS - i pro ČSTN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Pracovní skupina při ČSVTS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14 odborných sekcí</a:t>
            </a:r>
            <a:endParaRPr lang="en-GB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271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9032E-7099-455E-9415-C3D2DA4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20"/>
            <a:ext cx="9144000" cy="11402648"/>
          </a:xfrm>
          <a:prstGeom prst="rect">
            <a:avLst/>
          </a:prstGeom>
        </p:spPr>
      </p:pic>
      <p:sp>
        <p:nvSpPr>
          <p:cNvPr id="7" name="Obdélník 1">
            <a:extLst>
              <a:ext uri="{FF2B5EF4-FFF2-40B4-BE49-F238E27FC236}">
                <a16:creationId xmlns:a16="http://schemas.microsoft.com/office/drawing/2014/main" id="{21169465-FB90-4CE2-9DF1-5C9CCCC3E3DA}"/>
              </a:ext>
            </a:extLst>
          </p:cNvPr>
          <p:cNvSpPr/>
          <p:nvPr/>
        </p:nvSpPr>
        <p:spPr>
          <a:xfrm>
            <a:off x="660240" y="298210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Světový inženýrský konvent (WEC) 2023 - Odborné sekce WEC 2023</a:t>
            </a:r>
            <a:endParaRPr lang="cs-CZ" dirty="0">
              <a:solidFill>
                <a:schemeClr val="bg1"/>
              </a:solidFill>
            </a:endParaRPr>
          </a:p>
          <a:p>
            <a:endParaRPr lang="cs-CZ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99DEC-352D-4C77-A335-FF4C4D825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55" t="31800" r="2751" b="38265"/>
          <a:stretch/>
        </p:blipFill>
        <p:spPr>
          <a:xfrm>
            <a:off x="-148576" y="1844824"/>
            <a:ext cx="94411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F2C92-937D-471C-B935-FCA425E6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68760"/>
            <a:ext cx="3168352" cy="3653825"/>
          </a:xfrm>
          <a:prstGeom prst="rect">
            <a:avLst/>
          </a:prstGeom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66C7A8AE-1352-44F4-B852-E840D9666DA3}"/>
              </a:ext>
            </a:extLst>
          </p:cNvPr>
          <p:cNvSpPr/>
          <p:nvPr/>
        </p:nvSpPr>
        <p:spPr>
          <a:xfrm>
            <a:off x="467544" y="476672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Světový inženýrský konvent (WEC) 2023 - Logo, Motto</a:t>
            </a:r>
          </a:p>
          <a:p>
            <a:endParaRPr lang="cs-CZ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9E9A31-D10B-4CDC-AFE4-8598DA327DEB}"/>
              </a:ext>
            </a:extLst>
          </p:cNvPr>
          <p:cNvSpPr/>
          <p:nvPr/>
        </p:nvSpPr>
        <p:spPr>
          <a:xfrm>
            <a:off x="1786176" y="5445224"/>
            <a:ext cx="717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for Life: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Breakthrough Technologies and Capacity Development – Assuring a Sustainable Future for Humankind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41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437</Words>
  <Application>Microsoft Office PowerPoint</Application>
  <PresentationFormat>Předvádění na obrazovce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 Hanus</dc:creator>
  <cp:lastModifiedBy>Petr Zástěra</cp:lastModifiedBy>
  <cp:revision>39</cp:revision>
  <dcterms:created xsi:type="dcterms:W3CDTF">2018-03-15T07:33:30Z</dcterms:created>
  <dcterms:modified xsi:type="dcterms:W3CDTF">2022-09-15T17:38:58Z</dcterms:modified>
</cp:coreProperties>
</file>