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63" r:id="rId3"/>
    <p:sldId id="287" r:id="rId4"/>
    <p:sldId id="292" r:id="rId5"/>
    <p:sldId id="294" r:id="rId6"/>
    <p:sldId id="288" r:id="rId7"/>
    <p:sldId id="296" r:id="rId8"/>
    <p:sldId id="297" r:id="rId9"/>
    <p:sldId id="298" r:id="rId10"/>
    <p:sldId id="293" r:id="rId11"/>
    <p:sldId id="295" r:id="rId12"/>
    <p:sldId id="300" r:id="rId13"/>
    <p:sldId id="299" r:id="rId14"/>
    <p:sldId id="285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F180-0DCC-4EF4-9035-64AF2599887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745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5C08-CE71-447C-B453-E415232324BC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FB793B-A992-4BCC-B534-22FBCA0C3C1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56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5C08-CE71-447C-B453-E415232324BC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FB793B-A992-4BCC-B534-22FBCA0C3C1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56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alibri" panose="020F0502020204030204" pitchFamily="34" charset="0"/>
              <a:buChar char="−"/>
              <a:defRPr/>
            </a:lvl2pPr>
            <a:lvl3pPr marL="1257300" indent="-342900">
              <a:buClrTx/>
              <a:buFont typeface="Calibri" panose="020F0502020204030204" pitchFamily="34" charset="0"/>
              <a:buChar char="−"/>
              <a:defRPr/>
            </a:lvl3pPr>
            <a:lvl4pPr marL="1600200" indent="-228600">
              <a:buClrTx/>
              <a:buFont typeface="Calibri" panose="020F0502020204030204" pitchFamily="34" charset="0"/>
              <a:buChar char="−"/>
              <a:defRPr/>
            </a:lvl4pPr>
            <a:lvl5pPr marL="2057400" indent="-228600">
              <a:buClrTx/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4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5057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10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5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99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9445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5C08-CE71-447C-B453-E415232324BC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FB793B-A992-4BCC-B534-22FBCA0C3C1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60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5C08-CE71-447C-B453-E415232324BC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FB793B-A992-4BCC-B534-22FBCA0C3C1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19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539" y="1178832"/>
            <a:ext cx="8087555" cy="5118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539" y="1825625"/>
            <a:ext cx="808755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Text</a:t>
            </a:r>
            <a:endParaRPr lang="en-US" dirty="0"/>
          </a:p>
        </p:txBody>
      </p:sp>
      <p:sp>
        <p:nvSpPr>
          <p:cNvPr id="7" name="Přímá spojnice se šipkou 5"/>
          <p:cNvSpPr>
            <a:spLocks noChangeShapeType="1"/>
          </p:cNvSpPr>
          <p:nvPr userDrawn="1"/>
        </p:nvSpPr>
        <p:spPr bwMode="auto">
          <a:xfrm>
            <a:off x="454419" y="6336768"/>
            <a:ext cx="8280000" cy="0"/>
          </a:xfrm>
          <a:prstGeom prst="straightConnector1">
            <a:avLst/>
          </a:prstGeom>
          <a:noFill/>
          <a:ln w="9525">
            <a:solidFill>
              <a:srgbClr val="74707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8" name="Přímá spojnice se šipkou 5"/>
          <p:cNvSpPr>
            <a:spLocks noChangeShapeType="1"/>
          </p:cNvSpPr>
          <p:nvPr userDrawn="1"/>
        </p:nvSpPr>
        <p:spPr bwMode="auto">
          <a:xfrm>
            <a:off x="463304" y="1019026"/>
            <a:ext cx="8280000" cy="0"/>
          </a:xfrm>
          <a:prstGeom prst="straightConnector1">
            <a:avLst/>
          </a:prstGeom>
          <a:noFill/>
          <a:ln w="9525">
            <a:solidFill>
              <a:srgbClr val="74707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0" t="14751" b="18813"/>
          <a:stretch/>
        </p:blipFill>
        <p:spPr>
          <a:xfrm>
            <a:off x="443881" y="25346"/>
            <a:ext cx="2788552" cy="8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26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0" algn="l"/>
        </a:tabLst>
        <a:defRPr sz="2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ponzorpristup.agentura-cas.cz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3984" y="1688756"/>
            <a:ext cx="8780017" cy="1162179"/>
          </a:xfrm>
        </p:spPr>
        <p:txBody>
          <a:bodyPr>
            <a:normAutofit/>
          </a:bodyPr>
          <a:lstStyle/>
          <a:p>
            <a:pPr algn="l"/>
            <a:r>
              <a:rPr lang="cs-CZ" sz="4000" dirty="0"/>
              <a:t>Česká agentura pro standardizaci s. p. o.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7489" y="3815886"/>
            <a:ext cx="6858000" cy="2257225"/>
          </a:xfrm>
        </p:spPr>
        <p:txBody>
          <a:bodyPr>
            <a:normAutofit fontScale="92500" lnSpcReduction="20000"/>
          </a:bodyPr>
          <a:lstStyle/>
          <a:p>
            <a:pPr algn="l"/>
            <a:endParaRPr lang="cs-CZ" dirty="0"/>
          </a:p>
          <a:p>
            <a:pPr algn="l"/>
            <a:r>
              <a:rPr lang="cs-CZ" dirty="0"/>
              <a:t>Zdena Slaná</a:t>
            </a:r>
          </a:p>
          <a:p>
            <a:pPr algn="l">
              <a:spcBef>
                <a:spcPts val="600"/>
              </a:spcBef>
            </a:pPr>
            <a:r>
              <a:rPr lang="cs-CZ" dirty="0" err="1">
                <a:solidFill>
                  <a:srgbClr val="C00000"/>
                </a:solidFill>
              </a:rPr>
              <a:t>slana</a:t>
            </a:r>
            <a:r>
              <a:rPr lang="en-US" dirty="0">
                <a:solidFill>
                  <a:srgbClr val="C00000"/>
                </a:solidFill>
              </a:rPr>
              <a:t>@</a:t>
            </a:r>
            <a:r>
              <a:rPr lang="cs-CZ" dirty="0">
                <a:solidFill>
                  <a:srgbClr val="C00000"/>
                </a:solidFill>
              </a:rPr>
              <a:t>agentura-</a:t>
            </a:r>
            <a:r>
              <a:rPr lang="cs-CZ" dirty="0" err="1">
                <a:solidFill>
                  <a:srgbClr val="C00000"/>
                </a:solidFill>
              </a:rPr>
              <a:t>cas</a:t>
            </a:r>
            <a:r>
              <a:rPr lang="cs-CZ" dirty="0">
                <a:solidFill>
                  <a:srgbClr val="C00000"/>
                </a:solidFill>
              </a:rPr>
              <a:t>.</a:t>
            </a:r>
            <a:r>
              <a:rPr lang="en-US" dirty="0" err="1">
                <a:solidFill>
                  <a:srgbClr val="C00000"/>
                </a:solidFill>
              </a:rPr>
              <a:t>cz</a:t>
            </a:r>
            <a:endParaRPr lang="cs-CZ" dirty="0">
              <a:solidFill>
                <a:srgbClr val="C00000"/>
              </a:solidFill>
            </a:endParaRPr>
          </a:p>
          <a:p>
            <a:pPr algn="l"/>
            <a:endParaRPr lang="cs-CZ" dirty="0"/>
          </a:p>
          <a:p>
            <a:pPr algn="l"/>
            <a:r>
              <a:rPr lang="cs-CZ" dirty="0"/>
              <a:t>Česká agentura pro standardizaci</a:t>
            </a:r>
          </a:p>
          <a:p>
            <a:pPr algn="l"/>
            <a:r>
              <a:rPr lang="cs-CZ" dirty="0">
                <a:solidFill>
                  <a:srgbClr val="C00000"/>
                </a:solidFill>
              </a:rPr>
              <a:t>www.agentura-cas.cz</a:t>
            </a:r>
          </a:p>
        </p:txBody>
      </p:sp>
      <p:sp>
        <p:nvSpPr>
          <p:cNvPr id="7" name="Obdélník 6"/>
          <p:cNvSpPr/>
          <p:nvPr/>
        </p:nvSpPr>
        <p:spPr>
          <a:xfrm>
            <a:off x="363984" y="6379035"/>
            <a:ext cx="52111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200" kern="100" dirty="0">
                <a:ea typeface="Calibri" panose="020F0502020204030204" pitchFamily="34" charset="0"/>
              </a:rPr>
              <a:t>Česká agentura pro standardizaci</a:t>
            </a:r>
            <a:r>
              <a:rPr lang="cs-CZ" sz="1200" kern="100" dirty="0">
                <a:solidFill>
                  <a:srgbClr val="767171"/>
                </a:solidFill>
                <a:ea typeface="Calibri" panose="020F0502020204030204" pitchFamily="34" charset="0"/>
              </a:rPr>
              <a:t> </a:t>
            </a:r>
            <a:r>
              <a:rPr lang="cs-CZ" sz="1000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←→</a:t>
            </a:r>
            <a:r>
              <a:rPr lang="cs-CZ" sz="1200" kern="100" dirty="0">
                <a:solidFill>
                  <a:srgbClr val="767171"/>
                </a:solidFill>
                <a:ea typeface="Calibri" panose="020F0502020204030204" pitchFamily="34" charset="0"/>
              </a:rPr>
              <a:t> </a:t>
            </a:r>
            <a:r>
              <a:rPr lang="cs-CZ" sz="1200" kern="100" dirty="0">
                <a:ea typeface="Calibri" panose="020F0502020204030204" pitchFamily="34" charset="0"/>
              </a:rPr>
              <a:t>Biskupský dvůr 1148/5 </a:t>
            </a:r>
            <a:r>
              <a:rPr lang="cs-CZ" sz="1000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←→</a:t>
            </a:r>
            <a:r>
              <a:rPr lang="cs-CZ" sz="1200" kern="100" dirty="0">
                <a:solidFill>
                  <a:srgbClr val="767171"/>
                </a:solidFill>
                <a:ea typeface="Calibri" panose="020F0502020204030204" pitchFamily="34" charset="0"/>
              </a:rPr>
              <a:t> </a:t>
            </a:r>
            <a:r>
              <a:rPr lang="cs-CZ" sz="1200" kern="100" dirty="0">
                <a:ea typeface="Calibri" panose="020F0502020204030204" pitchFamily="34" charset="0"/>
              </a:rPr>
              <a:t>110 00 Praha</a:t>
            </a:r>
            <a:r>
              <a:rPr lang="cs-CZ" sz="1000" kern="100" dirty="0">
                <a:ea typeface="Calibri" panose="020F0502020204030204" pitchFamily="34" charset="0"/>
              </a:rPr>
              <a:t> 1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661072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21. – 22. 6.</a:t>
            </a:r>
          </a:p>
          <a:p>
            <a:r>
              <a:rPr lang="cs-CZ" sz="2000" dirty="0"/>
              <a:t>CENELEC/CA a CEN/CA (</a:t>
            </a:r>
            <a:r>
              <a:rPr lang="cs-CZ" sz="2000" dirty="0" err="1"/>
              <a:t>Administrative</a:t>
            </a:r>
            <a:r>
              <a:rPr lang="cs-CZ" sz="2000" dirty="0"/>
              <a:t> </a:t>
            </a:r>
            <a:r>
              <a:rPr lang="cs-CZ" sz="2000" dirty="0" err="1"/>
              <a:t>Boards</a:t>
            </a:r>
            <a:r>
              <a:rPr lang="cs-CZ" sz="2000" dirty="0"/>
              <a:t>)</a:t>
            </a:r>
          </a:p>
          <a:p>
            <a:r>
              <a:rPr lang="cs-CZ" sz="2000" dirty="0"/>
              <a:t>CENELEC/PC a CEN/PC (</a:t>
            </a:r>
            <a:r>
              <a:rPr lang="cs-CZ" sz="2000" dirty="0" err="1"/>
              <a:t>Presidential</a:t>
            </a:r>
            <a:r>
              <a:rPr lang="cs-CZ" sz="2000" dirty="0"/>
              <a:t> </a:t>
            </a:r>
            <a:r>
              <a:rPr lang="cs-CZ" sz="2000" dirty="0" err="1"/>
              <a:t>Committees</a:t>
            </a:r>
            <a:r>
              <a:rPr lang="cs-CZ" sz="2000" dirty="0"/>
              <a:t>)</a:t>
            </a:r>
          </a:p>
          <a:p>
            <a:endParaRPr lang="cs-CZ" sz="2000" dirty="0">
              <a:solidFill>
                <a:srgbClr val="C00000"/>
              </a:solidFill>
            </a:endParaRPr>
          </a:p>
          <a:p>
            <a:r>
              <a:rPr lang="cs-CZ" sz="2000" dirty="0">
                <a:solidFill>
                  <a:srgbClr val="C00000"/>
                </a:solidFill>
              </a:rPr>
              <a:t>23. 6.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57th CEN General </a:t>
            </a:r>
            <a:r>
              <a:rPr lang="cs-CZ" sz="2000" dirty="0" err="1"/>
              <a:t>Assembly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63rd CENELEC General </a:t>
            </a:r>
            <a:r>
              <a:rPr lang="cs-CZ" sz="2000" dirty="0" err="1"/>
              <a:t>Assembly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13th CEN/CLC Common Session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D5FCE00-F972-6D29-3641-58BACFD25E9E}"/>
              </a:ext>
            </a:extLst>
          </p:cNvPr>
          <p:cNvSpPr txBox="1">
            <a:spLocks/>
          </p:cNvSpPr>
          <p:nvPr/>
        </p:nvSpPr>
        <p:spPr>
          <a:xfrm>
            <a:off x="363983" y="1239735"/>
            <a:ext cx="8416033" cy="5363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0" algn="l"/>
              </a:tabLst>
              <a:defRPr sz="60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sz="2800" dirty="0">
                <a:solidFill>
                  <a:srgbClr val="C00000"/>
                </a:solidFill>
              </a:rPr>
              <a:t>1. Generální zasedání CEN A CENELEC 2022 v Praze</a:t>
            </a:r>
          </a:p>
        </p:txBody>
      </p:sp>
    </p:spTree>
    <p:extLst>
      <p:ext uri="{BB962C8B-B14F-4D97-AF65-F5344CB8AC3E}">
        <p14:creationId xmlns:p14="http://schemas.microsoft.com/office/powerpoint/2010/main" val="2019497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42463C-8990-5051-3ED7-530611DE2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5477" y="1290788"/>
            <a:ext cx="7852561" cy="140968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130 zástupců členů CEN a CENELEC;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evropských sdružení, např. ORGALIM, ANEC, IAF nebo CECAPI, včetně EK;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mimoevropských NNO (např. Arménie, Izraele nebo Gruzie);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prezidenti a generální tajemníci ISO a IEC.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D88C889-CE8E-00B2-1102-04C53F26A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342" y="2598562"/>
            <a:ext cx="5645922" cy="364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515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984" y="1127678"/>
            <a:ext cx="8416033" cy="53631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CZPRES 2022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zástupce </a:t>
            </a:r>
            <a:r>
              <a:rPr lang="cs-CZ" sz="2000" dirty="0">
                <a:solidFill>
                  <a:srgbClr val="C00000"/>
                </a:solidFill>
              </a:rPr>
              <a:t>ÚNMZ alternuje předsedu Pracovní skupiny Rady pro konkurenceschopnost a růst </a:t>
            </a:r>
            <a:r>
              <a:rPr lang="cs-CZ" sz="2000" dirty="0"/>
              <a:t>– průmysl (PS G1) při projednávání návrhu změny nařízení (EU) č. 1025/2012 </a:t>
            </a:r>
            <a:r>
              <a:rPr lang="cs-CZ" sz="2000" dirty="0">
                <a:solidFill>
                  <a:srgbClr val="C00000"/>
                </a:solidFill>
              </a:rPr>
              <a:t>o evropské normalizaci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Návrh nařízení Evropského parlamentu a Rady, kterým se stanoví </a:t>
            </a:r>
            <a:r>
              <a:rPr lang="cs-CZ" sz="2000" dirty="0">
                <a:solidFill>
                  <a:srgbClr val="C00000"/>
                </a:solidFill>
              </a:rPr>
              <a:t>harmonizované podmínky pro uvádění stavebních výrobků na trh</a:t>
            </a:r>
            <a:r>
              <a:rPr lang="cs-CZ" sz="2000" dirty="0"/>
              <a:t>, mění nařízení (EU) 2019/1020 a zrušuje nařízení (EU) č. 305/2011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Návrh nařízení Evropského parlamentu a Rady EU o </a:t>
            </a:r>
            <a:r>
              <a:rPr lang="cs-CZ" sz="2000" dirty="0">
                <a:solidFill>
                  <a:srgbClr val="C00000"/>
                </a:solidFill>
              </a:rPr>
              <a:t>strojních výrobcích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18078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984" y="1127678"/>
            <a:ext cx="8416033" cy="53631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Národní plán obnovy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Digitalizace stavebního řízení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Portál stavebníka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Převod norem do formátu XML/HTML</a:t>
            </a:r>
          </a:p>
        </p:txBody>
      </p:sp>
    </p:spTree>
    <p:extLst>
      <p:ext uri="{BB962C8B-B14F-4D97-AF65-F5344CB8AC3E}">
        <p14:creationId xmlns:p14="http://schemas.microsoft.com/office/powerpoint/2010/main" val="234504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3"/>
          <p:cNvSpPr>
            <a:spLocks noGrp="1"/>
          </p:cNvSpPr>
          <p:nvPr>
            <p:ph type="title"/>
          </p:nvPr>
        </p:nvSpPr>
        <p:spPr>
          <a:xfrm>
            <a:off x="650289" y="1902070"/>
            <a:ext cx="7772400" cy="13620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3191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984" y="1127678"/>
            <a:ext cx="8416033" cy="53631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Česká agentura pro standardizaci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/>
          <a:lstStyle/>
          <a:p>
            <a:r>
              <a:rPr lang="cs-CZ" sz="2000" dirty="0">
                <a:solidFill>
                  <a:srgbClr val="C00000"/>
                </a:solidFill>
              </a:rPr>
              <a:t>Agentura </a:t>
            </a:r>
            <a:r>
              <a:rPr lang="cs-CZ" sz="2000" dirty="0"/>
              <a:t>byla zřízena na základě zákona č. 265/2017 Sb., kterým se mění zákon č. 90/2016 Sb., o posuzování shody stanovených výrobků při jejich dodávání na trh </a:t>
            </a:r>
            <a:r>
              <a:rPr lang="pl-PL" sz="2000" dirty="0"/>
              <a:t>a zákon č. 22/1997 Sb., o technických </a:t>
            </a:r>
            <a:r>
              <a:rPr lang="cs-CZ" sz="2000" dirty="0"/>
              <a:t>požadavcích na výrobky a o změně a doplnění některých zákonů, ve znění pozdějších předpisů</a:t>
            </a:r>
          </a:p>
          <a:p>
            <a:pPr marL="342900" indent="-342900">
              <a:buFont typeface="Calibri" panose="020F0502020204030204" pitchFamily="34" charset="0"/>
              <a:buChar char="−"/>
            </a:pPr>
            <a:r>
              <a:rPr lang="cs-CZ" sz="2000" dirty="0"/>
              <a:t>založena 1. října 2017;</a:t>
            </a:r>
          </a:p>
          <a:p>
            <a:pPr marL="342900" indent="-342900">
              <a:buFont typeface="Calibri" panose="020F0502020204030204" pitchFamily="34" charset="0"/>
              <a:buChar char="−"/>
            </a:pPr>
            <a:r>
              <a:rPr lang="cs-CZ" sz="2000" dirty="0"/>
              <a:t>zřizovatelem je Úřad pro technickou normalizaci, metrologii a státní zkušebnictví; </a:t>
            </a:r>
          </a:p>
          <a:p>
            <a:pPr marL="342900" indent="-342900">
              <a:buFont typeface="Calibri" panose="020F0502020204030204" pitchFamily="34" charset="0"/>
              <a:buChar char="−"/>
            </a:pPr>
            <a:r>
              <a:rPr lang="cs-CZ" sz="2000" dirty="0"/>
              <a:t>státní příspěvková organizace;</a:t>
            </a:r>
          </a:p>
          <a:p>
            <a:pPr marL="342900" indent="-342900">
              <a:buFont typeface="Calibri" panose="020F0502020204030204" pitchFamily="34" charset="0"/>
              <a:buChar char="−"/>
            </a:pPr>
            <a:r>
              <a:rPr lang="cs-CZ" sz="2000" dirty="0"/>
              <a:t>činnost zahájila 1. ledna 2018.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3530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984" y="1127678"/>
            <a:ext cx="8416033" cy="53631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Hlavní činnosti Agentury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cs-CZ" sz="2000" dirty="0"/>
              <a:t>tvorba (změny a rušení) českých technických norem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vydávání a distribuce českých technických norem, normativních a technických dokumentů;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/>
              <a:t>k 30. 8. 2022: 36 200 platných ČSN </a:t>
            </a:r>
          </a:p>
          <a:p>
            <a:r>
              <a:rPr lang="cs-CZ" sz="2000" dirty="0"/>
              <a:t>	 	- cca 7 % původních ČSN</a:t>
            </a:r>
          </a:p>
          <a:p>
            <a:r>
              <a:rPr lang="cs-CZ" sz="2000" dirty="0"/>
              <a:t>	 	- 57,6 % ČSN zaváděno překladem 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pPr marL="342900" indent="-342900">
              <a:buFontTx/>
              <a:buChar char="-"/>
            </a:pPr>
            <a:endParaRPr lang="cs-CZ" sz="2000" dirty="0"/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337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984" y="1127678"/>
            <a:ext cx="8416033" cy="53631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Sponzorovaný přístup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všechny ústřední správní orgány, které ve svých právních předpisech výlučně odkazují na ČSN, nechaly tyto ČSN zpřístupnit na portále Sponzorovaný přístup a splnily svou zákonnou povinnost </a:t>
            </a:r>
            <a:r>
              <a:rPr lang="cs-CZ" sz="2000" dirty="0">
                <a:hlinkClick r:id="rId2"/>
              </a:rPr>
              <a:t>https://sponzorpristup.agentura-cas.cz/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zpřístupněno je celkem 1200 ČSN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 portál se k 31.8. zaregistrovalo téměř 13 000 uživatelů a zobrazeno bylo více než 120 000 dokumentů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databáze zpřístupněných ČSN je měsíčně aktualizována 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pPr marL="342900" indent="-342900">
              <a:buFontTx/>
              <a:buChar char="-"/>
            </a:pPr>
            <a:endParaRPr lang="cs-CZ" sz="2000" dirty="0"/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02904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Přístup vysokých škol k ČSN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projekt nadále pokračuje, podpora ze strany MPO je zajištěna i pro r. 2023;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k 31.8. je zapojeno 11 fakult nebo vysokých škol</a:t>
            </a:r>
          </a:p>
          <a:p>
            <a:r>
              <a:rPr lang="cs-CZ" sz="1600" dirty="0"/>
              <a:t>V r. 2021 se zapojily: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ČVUT – fakulta architektury, fakulta stavební, fakulta jaderná a fyzikálně inženýrská a fakulta biomedicínského inženýrství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Vysoké učení technické v Brně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Univerzita Tomáše Bati ve Zlíně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Vysoká škola báňská – Technická univerzita Ostrava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Univerzita Pardubice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Západočeská univerzita v Plzni</a:t>
            </a:r>
          </a:p>
          <a:p>
            <a:pPr>
              <a:spcBef>
                <a:spcPts val="600"/>
              </a:spcBef>
            </a:pP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V r. 2022 se zapojily: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ČVUT – fakulta elektrotechnická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Česká zemědělská univerzita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O připojení jednáme s Mendelovou univerzitou v Brně</a:t>
            </a:r>
          </a:p>
        </p:txBody>
      </p:sp>
    </p:spTree>
    <p:extLst>
      <p:ext uri="{BB962C8B-B14F-4D97-AF65-F5344CB8AC3E}">
        <p14:creationId xmlns:p14="http://schemas.microsoft.com/office/powerpoint/2010/main" val="60838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984" y="1127678"/>
            <a:ext cx="8416033" cy="53631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Přístup středních škol k ČSN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>
            <a:normAutofit/>
          </a:bodyPr>
          <a:lstStyle/>
          <a:p>
            <a:r>
              <a:rPr lang="cs-CZ" sz="2000" dirty="0"/>
              <a:t>pilotní projekt „</a:t>
            </a:r>
            <a:r>
              <a:rPr lang="cs-CZ" sz="2000" dirty="0">
                <a:solidFill>
                  <a:srgbClr val="C00000"/>
                </a:solidFill>
              </a:rPr>
              <a:t>Přístup do plnotextové databáze českých technických norem pro studenty technických oborů veřejných středních škol a učilišť</a:t>
            </a:r>
            <a:r>
              <a:rPr lang="cs-CZ" sz="2000" dirty="0"/>
              <a:t>“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přelom února a března 2022 na Střední odborné škole na Jarově a na Akademii řemesel Praha;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cíl: otestovat technické řešení přístupu do plnotextové databáze českých technických norem </a:t>
            </a:r>
            <a:r>
              <a:rPr lang="cs-CZ" dirty="0" err="1">
                <a:solidFill>
                  <a:schemeClr val="tx1"/>
                </a:solidFill>
              </a:rPr>
              <a:t>ČSNonline</a:t>
            </a:r>
            <a:r>
              <a:rPr lang="cs-CZ" dirty="0">
                <a:solidFill>
                  <a:schemeClr val="tx1"/>
                </a:solidFill>
              </a:rPr>
              <a:t> na středních školách a učilištích technického zaměření a využitelnost této služby ve výuce;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financováno z rozpočtu Ministerstva průmyslu a obchodu ČR;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navazuje na projekt přístupu VŠ k ČSN;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na přelomu srpna a září osloveno s nabídkou více než 180 středních škol technického zaměření a středních odborných učilišť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probíhá uzavírání smluv a postupné připojování škol do systému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158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984" y="1127678"/>
            <a:ext cx="8416033" cy="53631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Strategie EU pro normalizaci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ČR (Agentura ČAS) se neztotožňuje s některými návrhy změn, jako např.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požadavek na </a:t>
            </a:r>
            <a:r>
              <a:rPr lang="cs-CZ" sz="2000" dirty="0">
                <a:solidFill>
                  <a:srgbClr val="C00000"/>
                </a:solidFill>
              </a:rPr>
              <a:t>revize existujících norem</a:t>
            </a:r>
            <a:r>
              <a:rPr lang="cs-CZ" sz="2000" dirty="0"/>
              <a:t>: EN procházejí revizí každých 5 let, v případě potřeby i dříve;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</a:rPr>
              <a:t>požadavek na </a:t>
            </a:r>
            <a:r>
              <a:rPr lang="cs-CZ" sz="2000" dirty="0"/>
              <a:t>(dodatečnou) </a:t>
            </a:r>
            <a:r>
              <a:rPr lang="cs-CZ" sz="2000" dirty="0">
                <a:solidFill>
                  <a:srgbClr val="C00000"/>
                </a:solidFill>
              </a:rPr>
              <a:t>transparentnost</a:t>
            </a:r>
            <a:r>
              <a:rPr lang="cs-CZ" sz="2000" dirty="0"/>
              <a:t> v </a:t>
            </a:r>
            <a:r>
              <a:rPr lang="cs-CZ" sz="2000" dirty="0" err="1"/>
              <a:t>ESOs</a:t>
            </a:r>
            <a:r>
              <a:rPr lang="cs-CZ" sz="2000" dirty="0"/>
              <a:t>:  NNO jsou pravidelně auditovány, platí principy standardizace (otevřenost, transparentnost, proporcionální zastoupení a konsenzus, právní ukotvení a finanční stabilitu).  V loňském roce byla ukončena po rozsáhlých diskusích revize „</a:t>
            </a:r>
            <a:r>
              <a:rPr lang="cs-CZ" sz="2000" dirty="0" err="1"/>
              <a:t>governance</a:t>
            </a:r>
            <a:r>
              <a:rPr lang="cs-CZ" sz="2000" dirty="0"/>
              <a:t>“ (správa a řízení evropských normalizačních organizací CEN/CENELEC) vyvolaná národními normalizačními orgány, není však patrné, zda EK vzala tuto skutečnost v potaz;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zřízení </a:t>
            </a:r>
            <a:r>
              <a:rPr lang="cs-CZ" sz="2000" dirty="0">
                <a:solidFill>
                  <a:srgbClr val="C00000"/>
                </a:solidFill>
              </a:rPr>
              <a:t>Centra excelence EU </a:t>
            </a:r>
            <a:r>
              <a:rPr lang="cs-CZ" sz="2000" dirty="0"/>
              <a:t>pro oblast norem + </a:t>
            </a:r>
            <a:r>
              <a:rPr lang="cs-CZ" sz="2000" dirty="0">
                <a:solidFill>
                  <a:srgbClr val="C00000"/>
                </a:solidFill>
              </a:rPr>
              <a:t>Fóra na vysoké úrovni pro oblast standardizace</a:t>
            </a:r>
          </a:p>
          <a:p>
            <a:r>
              <a:rPr lang="cs-CZ" sz="2000" dirty="0"/>
              <a:t>ČAS má obavy z politizace procesu standardizace, tvorba norem by měla odpovídat potřebám trhu, nikoliv politiků/úředníků.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1235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984" y="1127678"/>
            <a:ext cx="8416033" cy="536311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Návrh změny nařízení (EU) č. 1025/2012 o evropské normalizaci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>
            <a:normAutofit/>
          </a:bodyPr>
          <a:lstStyle/>
          <a:p>
            <a:r>
              <a:rPr lang="cs-CZ" sz="2000" dirty="0"/>
              <a:t>Cílem návrhu je zajistit, aby v případě tvorby norem na žádost EK mohli </a:t>
            </a:r>
            <a:r>
              <a:rPr lang="cs-CZ" sz="2000" dirty="0">
                <a:solidFill>
                  <a:srgbClr val="C00000"/>
                </a:solidFill>
              </a:rPr>
              <a:t>hlasovací práva</a:t>
            </a:r>
            <a:r>
              <a:rPr lang="cs-CZ" sz="2000" dirty="0"/>
              <a:t> v </a:t>
            </a:r>
            <a:r>
              <a:rPr lang="cs-CZ" sz="2000" dirty="0" err="1"/>
              <a:t>ESOs</a:t>
            </a:r>
            <a:r>
              <a:rPr lang="cs-CZ" sz="2000" dirty="0"/>
              <a:t> vykonávat </a:t>
            </a:r>
            <a:r>
              <a:rPr lang="cs-CZ" sz="2000" dirty="0">
                <a:solidFill>
                  <a:srgbClr val="C00000"/>
                </a:solidFill>
              </a:rPr>
              <a:t>pouze a výlučně </a:t>
            </a:r>
            <a:r>
              <a:rPr lang="cs-CZ" sz="2000" dirty="0"/>
              <a:t>zástupci národních normalizačních orgánů členských států, států EHP a kandidátských zemí.</a:t>
            </a:r>
          </a:p>
          <a:p>
            <a:r>
              <a:rPr lang="cs-CZ" sz="1500" dirty="0"/>
              <a:t>2a. </a:t>
            </a:r>
            <a:r>
              <a:rPr lang="cs-CZ" sz="1500" dirty="0" err="1"/>
              <a:t>Each</a:t>
            </a:r>
            <a:r>
              <a:rPr lang="cs-CZ" sz="1500" dirty="0"/>
              <a:t> </a:t>
            </a:r>
            <a:r>
              <a:rPr lang="cs-CZ" sz="1500" dirty="0" err="1"/>
              <a:t>European</a:t>
            </a:r>
            <a:r>
              <a:rPr lang="cs-CZ" sz="1500" dirty="0"/>
              <a:t> </a:t>
            </a:r>
            <a:r>
              <a:rPr lang="cs-CZ" sz="1500" dirty="0" err="1"/>
              <a:t>standardisation</a:t>
            </a:r>
            <a:r>
              <a:rPr lang="cs-CZ" sz="1500" dirty="0"/>
              <a:t> </a:t>
            </a:r>
            <a:r>
              <a:rPr lang="cs-CZ" sz="1500" dirty="0" err="1"/>
              <a:t>organisation</a:t>
            </a:r>
            <a:r>
              <a:rPr lang="cs-CZ" sz="1500" dirty="0"/>
              <a:t> </a:t>
            </a:r>
            <a:r>
              <a:rPr lang="cs-CZ" sz="1500" dirty="0" err="1"/>
              <a:t>shall</a:t>
            </a:r>
            <a:r>
              <a:rPr lang="cs-CZ" sz="1500" dirty="0"/>
              <a:t> </a:t>
            </a:r>
            <a:r>
              <a:rPr lang="cs-CZ" sz="1500" dirty="0" err="1"/>
              <a:t>ensure</a:t>
            </a:r>
            <a:r>
              <a:rPr lang="cs-CZ" sz="1500" dirty="0"/>
              <a:t> </a:t>
            </a:r>
            <a:r>
              <a:rPr lang="cs-CZ" sz="1500" dirty="0" err="1"/>
              <a:t>that</a:t>
            </a:r>
            <a:r>
              <a:rPr lang="cs-CZ" sz="1500" dirty="0"/>
              <a:t>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following</a:t>
            </a:r>
            <a:r>
              <a:rPr lang="cs-CZ" sz="1500" dirty="0"/>
              <a:t> </a:t>
            </a:r>
            <a:r>
              <a:rPr lang="cs-CZ" sz="1500" dirty="0" err="1"/>
              <a:t>decisions</a:t>
            </a:r>
            <a:r>
              <a:rPr lang="cs-CZ" sz="1500" dirty="0"/>
              <a:t> </a:t>
            </a:r>
            <a:r>
              <a:rPr lang="cs-CZ" sz="1500" dirty="0" err="1"/>
              <a:t>concerning</a:t>
            </a:r>
            <a:r>
              <a:rPr lang="cs-CZ" sz="1500" dirty="0"/>
              <a:t> </a:t>
            </a:r>
            <a:r>
              <a:rPr lang="cs-CZ" sz="1500" dirty="0" err="1"/>
              <a:t>European</a:t>
            </a:r>
            <a:r>
              <a:rPr lang="cs-CZ" sz="1500" dirty="0"/>
              <a:t> </a:t>
            </a:r>
            <a:r>
              <a:rPr lang="cs-CZ" sz="1500" dirty="0" err="1"/>
              <a:t>standards</a:t>
            </a:r>
            <a:r>
              <a:rPr lang="cs-CZ" sz="1500" dirty="0"/>
              <a:t> and </a:t>
            </a:r>
            <a:r>
              <a:rPr lang="cs-CZ" sz="1500" dirty="0" err="1"/>
              <a:t>European</a:t>
            </a:r>
            <a:r>
              <a:rPr lang="cs-CZ" sz="1500" dirty="0"/>
              <a:t> </a:t>
            </a:r>
            <a:r>
              <a:rPr lang="cs-CZ" sz="1500" dirty="0" err="1"/>
              <a:t>standardisation</a:t>
            </a:r>
            <a:r>
              <a:rPr lang="cs-CZ" sz="1500" dirty="0"/>
              <a:t> </a:t>
            </a:r>
            <a:r>
              <a:rPr lang="cs-CZ" sz="1500" dirty="0" err="1"/>
              <a:t>deliverables</a:t>
            </a:r>
            <a:r>
              <a:rPr lang="cs-CZ" sz="1500" dirty="0"/>
              <a:t> </a:t>
            </a:r>
            <a:r>
              <a:rPr lang="cs-CZ" sz="1500" dirty="0" err="1"/>
              <a:t>referred</a:t>
            </a:r>
            <a:r>
              <a:rPr lang="cs-CZ" sz="1500" dirty="0"/>
              <a:t> to in </a:t>
            </a:r>
            <a:r>
              <a:rPr lang="cs-CZ" sz="1500" dirty="0" err="1"/>
              <a:t>paragraph</a:t>
            </a:r>
            <a:r>
              <a:rPr lang="cs-CZ" sz="1500" dirty="0"/>
              <a:t> 1 are </a:t>
            </a:r>
            <a:r>
              <a:rPr lang="cs-CZ" sz="1500" dirty="0" err="1"/>
              <a:t>taken</a:t>
            </a:r>
            <a:r>
              <a:rPr lang="cs-CZ" sz="1500" dirty="0"/>
              <a:t> </a:t>
            </a:r>
            <a:r>
              <a:rPr lang="cs-CZ" sz="1500" dirty="0" err="1"/>
              <a:t>exclusively</a:t>
            </a:r>
            <a:r>
              <a:rPr lang="cs-CZ" sz="1500" dirty="0"/>
              <a:t> by </a:t>
            </a:r>
            <a:r>
              <a:rPr lang="cs-CZ" sz="1500" dirty="0" err="1"/>
              <a:t>representatives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national</a:t>
            </a:r>
            <a:r>
              <a:rPr lang="cs-CZ" sz="1500" dirty="0"/>
              <a:t> </a:t>
            </a:r>
            <a:r>
              <a:rPr lang="cs-CZ" sz="1500" dirty="0" err="1"/>
              <a:t>standardisation</a:t>
            </a:r>
            <a:r>
              <a:rPr lang="cs-CZ" sz="1500" dirty="0"/>
              <a:t> </a:t>
            </a:r>
            <a:r>
              <a:rPr lang="cs-CZ" sz="1500" dirty="0" err="1"/>
              <a:t>bodies</a:t>
            </a:r>
            <a:r>
              <a:rPr lang="cs-CZ" sz="1500" dirty="0"/>
              <a:t> </a:t>
            </a:r>
            <a:r>
              <a:rPr lang="cs-CZ" sz="1500" dirty="0" err="1"/>
              <a:t>within</a:t>
            </a:r>
            <a:r>
              <a:rPr lang="cs-CZ" sz="1500" dirty="0"/>
              <a:t>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competent</a:t>
            </a:r>
            <a:r>
              <a:rPr lang="cs-CZ" sz="1500" dirty="0"/>
              <a:t> </a:t>
            </a:r>
            <a:r>
              <a:rPr lang="cs-CZ" sz="1500" dirty="0" err="1"/>
              <a:t>decision-making</a:t>
            </a:r>
            <a:r>
              <a:rPr lang="cs-CZ" sz="1500" dirty="0"/>
              <a:t> body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that</a:t>
            </a:r>
            <a:r>
              <a:rPr lang="cs-CZ" sz="1500" dirty="0"/>
              <a:t> </a:t>
            </a:r>
            <a:r>
              <a:rPr lang="cs-CZ" sz="1500" dirty="0" err="1"/>
              <a:t>organisation</a:t>
            </a:r>
            <a:r>
              <a:rPr lang="cs-CZ" sz="1500" dirty="0"/>
              <a:t>:</a:t>
            </a:r>
          </a:p>
          <a:p>
            <a:r>
              <a:rPr lang="cs-CZ" sz="1500" dirty="0"/>
              <a:t>(a) </a:t>
            </a:r>
            <a:r>
              <a:rPr lang="cs-CZ" sz="1500" dirty="0" err="1"/>
              <a:t>decisions</a:t>
            </a:r>
            <a:r>
              <a:rPr lang="cs-CZ" sz="1500" dirty="0"/>
              <a:t> on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acceptance</a:t>
            </a:r>
            <a:r>
              <a:rPr lang="cs-CZ" sz="1500" dirty="0"/>
              <a:t>, </a:t>
            </a:r>
            <a:r>
              <a:rPr lang="cs-CZ" sz="1500" dirty="0" err="1"/>
              <a:t>refusal</a:t>
            </a:r>
            <a:r>
              <a:rPr lang="cs-CZ" sz="1500" dirty="0"/>
              <a:t> and </a:t>
            </a:r>
            <a:r>
              <a:rPr lang="cs-CZ" sz="1500" dirty="0" err="1"/>
              <a:t>execution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standardisation</a:t>
            </a:r>
            <a:r>
              <a:rPr lang="cs-CZ" sz="1500" dirty="0"/>
              <a:t> </a:t>
            </a:r>
            <a:r>
              <a:rPr lang="cs-CZ" sz="1500" dirty="0" err="1"/>
              <a:t>requests</a:t>
            </a:r>
            <a:r>
              <a:rPr lang="cs-CZ" sz="1500" dirty="0"/>
              <a:t>;</a:t>
            </a:r>
          </a:p>
          <a:p>
            <a:r>
              <a:rPr lang="cs-CZ" sz="1500" dirty="0"/>
              <a:t>(b) </a:t>
            </a:r>
            <a:r>
              <a:rPr lang="cs-CZ" sz="1500" dirty="0" err="1"/>
              <a:t>decisions</a:t>
            </a:r>
            <a:r>
              <a:rPr lang="cs-CZ" sz="1500" dirty="0"/>
              <a:t> on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acceptance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new</a:t>
            </a:r>
            <a:r>
              <a:rPr lang="cs-CZ" sz="1500" dirty="0"/>
              <a:t> </a:t>
            </a:r>
            <a:r>
              <a:rPr lang="cs-CZ" sz="1500" dirty="0" err="1"/>
              <a:t>work</a:t>
            </a:r>
            <a:r>
              <a:rPr lang="cs-CZ" sz="1500" dirty="0"/>
              <a:t> </a:t>
            </a:r>
            <a:r>
              <a:rPr lang="cs-CZ" sz="1500" dirty="0" err="1"/>
              <a:t>items</a:t>
            </a:r>
            <a:r>
              <a:rPr lang="cs-CZ" sz="1500" dirty="0"/>
              <a:t>;</a:t>
            </a:r>
          </a:p>
          <a:p>
            <a:r>
              <a:rPr lang="cs-CZ" sz="1500" dirty="0"/>
              <a:t>(c) </a:t>
            </a:r>
            <a:r>
              <a:rPr lang="cs-CZ" sz="1500" dirty="0" err="1"/>
              <a:t>decisions</a:t>
            </a:r>
            <a:r>
              <a:rPr lang="cs-CZ" sz="1500" dirty="0"/>
              <a:t> on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adoption</a:t>
            </a:r>
            <a:r>
              <a:rPr lang="cs-CZ" sz="1500" dirty="0"/>
              <a:t>, </a:t>
            </a:r>
            <a:r>
              <a:rPr lang="cs-CZ" sz="1500" dirty="0" err="1"/>
              <a:t>revision</a:t>
            </a:r>
            <a:r>
              <a:rPr lang="cs-CZ" sz="1500" dirty="0"/>
              <a:t> and </a:t>
            </a:r>
            <a:r>
              <a:rPr lang="cs-CZ" sz="1500" dirty="0" err="1"/>
              <a:t>withdrawal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European</a:t>
            </a:r>
            <a:r>
              <a:rPr lang="cs-CZ" sz="1500" dirty="0"/>
              <a:t> </a:t>
            </a:r>
            <a:r>
              <a:rPr lang="cs-CZ" sz="1500" dirty="0" err="1"/>
              <a:t>standards</a:t>
            </a:r>
            <a:r>
              <a:rPr lang="cs-CZ" sz="1500" dirty="0"/>
              <a:t> </a:t>
            </a:r>
            <a:r>
              <a:rPr lang="cs-CZ" sz="1500" dirty="0" err="1"/>
              <a:t>or</a:t>
            </a:r>
            <a:r>
              <a:rPr lang="cs-CZ" sz="1500" dirty="0"/>
              <a:t> </a:t>
            </a:r>
            <a:r>
              <a:rPr lang="cs-CZ" sz="1500" dirty="0" err="1"/>
              <a:t>European</a:t>
            </a:r>
            <a:r>
              <a:rPr lang="cs-CZ" sz="1500" dirty="0"/>
              <a:t> </a:t>
            </a:r>
            <a:r>
              <a:rPr lang="cs-CZ" sz="1500" dirty="0" err="1"/>
              <a:t>standardisation</a:t>
            </a:r>
            <a:r>
              <a:rPr lang="cs-CZ" sz="1500" dirty="0"/>
              <a:t> </a:t>
            </a:r>
            <a:r>
              <a:rPr lang="cs-CZ" sz="1500" dirty="0" err="1"/>
              <a:t>deliverables</a:t>
            </a:r>
            <a:r>
              <a:rPr lang="cs-CZ" sz="1500" dirty="0"/>
              <a:t>.’.</a:t>
            </a:r>
          </a:p>
          <a:p>
            <a:endParaRPr lang="cs-CZ" sz="1500" dirty="0"/>
          </a:p>
          <a:p>
            <a:r>
              <a:rPr lang="cs-CZ" sz="1500" dirty="0"/>
              <a:t>Čl. 2 (10) „národním normalizačním orgánem“ orgán, o němž členský stát informuje Komisi v souladu s článkem 27 tohoto nařízení.</a:t>
            </a:r>
          </a:p>
          <a:p>
            <a:r>
              <a:rPr lang="cs-CZ" sz="1500" dirty="0"/>
              <a:t>Členský stát = 27 členů EU + členové EHP, kteří nejsou členy EU, tj. Island a Norsko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5943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984" y="1127678"/>
            <a:ext cx="8416033" cy="536311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Návrh změny nařízení (EU) č. 1025/2012 o evropské normalizaci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2859" y="1776046"/>
            <a:ext cx="8407158" cy="4308741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Pokud bude tento pozměňovací návrh schválen ve stávající podobě, znamená to, že se bude počítat </a:t>
            </a:r>
            <a:r>
              <a:rPr lang="cs-CZ" sz="2000" dirty="0">
                <a:solidFill>
                  <a:srgbClr val="C00000"/>
                </a:solidFill>
              </a:rPr>
              <a:t>pouze s hlasy 29 členů </a:t>
            </a:r>
            <a:r>
              <a:rPr lang="cs-CZ" sz="2000" dirty="0"/>
              <a:t>při hlasování o:</a:t>
            </a:r>
          </a:p>
          <a:p>
            <a:r>
              <a:rPr lang="cs-CZ" sz="2000" dirty="0"/>
              <a:t>a) přijetí, zamítnutí a provedení normalizačních požadavků;</a:t>
            </a:r>
          </a:p>
          <a:p>
            <a:r>
              <a:rPr lang="cs-CZ" sz="2000" dirty="0"/>
              <a:t>b) rozhodnutí o přijetí nových pracovních položek;</a:t>
            </a:r>
          </a:p>
          <a:p>
            <a:r>
              <a:rPr lang="cs-CZ" sz="2000" dirty="0"/>
              <a:t>c) rozhodnutí o přijetí, revizi a zrušení evropských norem nebo jiných evropských normalizačních výstupů.</a:t>
            </a:r>
          </a:p>
          <a:p>
            <a:endParaRPr lang="cs-CZ" sz="2000" dirty="0"/>
          </a:p>
          <a:p>
            <a:r>
              <a:rPr lang="cs-CZ" sz="2000" dirty="0"/>
              <a:t>Z hlasování muset být vyloučeny národní normalizační orgány </a:t>
            </a:r>
            <a:r>
              <a:rPr lang="cs-CZ" sz="2000" dirty="0">
                <a:solidFill>
                  <a:srgbClr val="C00000"/>
                </a:solidFill>
              </a:rPr>
              <a:t>Severní Makedonie, Srbska, Švýcarska, Turecka </a:t>
            </a:r>
            <a:r>
              <a:rPr lang="cs-CZ" sz="2000" dirty="0"/>
              <a:t>a</a:t>
            </a:r>
            <a:r>
              <a:rPr lang="cs-CZ" sz="2000" dirty="0">
                <a:solidFill>
                  <a:srgbClr val="C00000"/>
                </a:solidFill>
              </a:rPr>
              <a:t> Spojeného královstv</a:t>
            </a:r>
            <a:r>
              <a:rPr lang="cs-CZ" sz="2000" dirty="0"/>
              <a:t>í.</a:t>
            </a:r>
          </a:p>
          <a:p>
            <a:endParaRPr lang="cs-CZ" sz="2000" dirty="0"/>
          </a:p>
          <a:p>
            <a:r>
              <a:rPr lang="cs-CZ" sz="2000" dirty="0"/>
              <a:t>Komise u této iniciativy neprovedla posouzení dopadu. „Navrhovaná iniciativa se týká správních rozhodnutí v rámci evropských normalizačních organizací na základě žádostí Komise vycházejících z politické nebo právní potřeby.“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715688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2960</TotalTime>
  <Words>1113</Words>
  <Application>Microsoft Office PowerPoint</Application>
  <PresentationFormat>Předvádění na obrazovce (4:3)</PresentationFormat>
  <Paragraphs>103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Office</vt:lpstr>
      <vt:lpstr>Česká agentura pro standardizaci s. p. o.</vt:lpstr>
      <vt:lpstr>Česká agentura pro standardizaci</vt:lpstr>
      <vt:lpstr>Hlavní činnosti Agentury</vt:lpstr>
      <vt:lpstr>Sponzorovaný přístup</vt:lpstr>
      <vt:lpstr>Přístup vysokých škol k ČSN</vt:lpstr>
      <vt:lpstr>Přístup středních škol k ČSN</vt:lpstr>
      <vt:lpstr>Strategie EU pro normalizaci</vt:lpstr>
      <vt:lpstr>Návrh změny nařízení (EU) č. 1025/2012 o evropské normalizaci</vt:lpstr>
      <vt:lpstr>Návrh změny nařízení (EU) č. 1025/2012 o evropské normalizaci</vt:lpstr>
      <vt:lpstr>Prezentace aplikace PowerPoint</vt:lpstr>
      <vt:lpstr>Prezentace aplikace PowerPoint</vt:lpstr>
      <vt:lpstr>CZPRES 2022</vt:lpstr>
      <vt:lpstr>Národní plán obnovy</vt:lpstr>
      <vt:lpstr>  Děkuji za pozornost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Slaná Zdeňka</cp:lastModifiedBy>
  <cp:revision>98</cp:revision>
  <cp:lastPrinted>2018-02-19T09:09:47Z</cp:lastPrinted>
  <dcterms:created xsi:type="dcterms:W3CDTF">2018-02-15T11:54:31Z</dcterms:created>
  <dcterms:modified xsi:type="dcterms:W3CDTF">2022-09-12T07:15:24Z</dcterms:modified>
</cp:coreProperties>
</file>