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95" r:id="rId2"/>
    <p:sldId id="276" r:id="rId3"/>
    <p:sldId id="318" r:id="rId4"/>
    <p:sldId id="313" r:id="rId5"/>
    <p:sldId id="319" r:id="rId6"/>
    <p:sldId id="320" r:id="rId7"/>
    <p:sldId id="314" r:id="rId8"/>
    <p:sldId id="279" r:id="rId9"/>
    <p:sldId id="280" r:id="rId10"/>
    <p:sldId id="262" r:id="rId11"/>
    <p:sldId id="315" r:id="rId12"/>
    <p:sldId id="265" r:id="rId13"/>
    <p:sldId id="266" r:id="rId14"/>
    <p:sldId id="316" r:id="rId15"/>
    <p:sldId id="271" r:id="rId16"/>
    <p:sldId id="321" r:id="rId17"/>
    <p:sldId id="311" r:id="rId18"/>
    <p:sldId id="308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270" r:id="rId2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3144" autoAdjust="0"/>
  </p:normalViewPr>
  <p:slideViewPr>
    <p:cSldViewPr>
      <p:cViewPr varScale="1">
        <p:scale>
          <a:sx n="160" d="100"/>
          <a:sy n="160" d="100"/>
        </p:scale>
        <p:origin x="177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41F27-B749-4228-AFBD-8F837D84C2E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600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502B2-FC55-4EE5-B1D2-87859DA0966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796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502B2-FC55-4EE5-B1D2-87859DA0966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212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502B2-FC55-4EE5-B1D2-87859DA0966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8125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502B2-FC55-4EE5-B1D2-87859DA0966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702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502B2-FC55-4EE5-B1D2-87859DA0966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8645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BDB11-1FFF-41FF-8E96-65EBE02D141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5242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0623A-CF70-4F1A-B1DD-C43BFE449085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546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502B2-FC55-4EE5-B1D2-87859DA0966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2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502B2-FC55-4EE5-B1D2-87859DA0966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286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502B2-FC55-4EE5-B1D2-87859DA0966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337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A88BD-27D7-467B-9DE9-2FB2920462F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629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502B2-FC55-4EE5-B1D2-87859DA0966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055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52474-3425-4BDB-ADEC-49C8958C3A7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733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BB82A-CFBA-457D-BA0D-0A8A43FCF353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877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502B2-FC55-4EE5-B1D2-87859DA0966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858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60502B2-FC55-4EE5-B1D2-87859DA0966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597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school.cz/termomechanika/carnotuv-cyklu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CB83DDF-6166-CC0B-5730-9C3DCD9D081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27088" y="4554538"/>
            <a:ext cx="8316912" cy="1871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cs-CZ" altLang="cs-CZ" sz="2000" dirty="0">
                <a:effectLst/>
              </a:rPr>
              <a:t>Seminář ČSTN „ČESKÉ NORMY“</a:t>
            </a:r>
            <a:br>
              <a:rPr lang="cs-CZ" altLang="cs-CZ" sz="2000" dirty="0">
                <a:effectLst/>
              </a:rPr>
            </a:br>
            <a:r>
              <a:rPr lang="cs-CZ" altLang="cs-CZ" sz="2000" dirty="0">
                <a:effectLst/>
              </a:rPr>
              <a:t>Čejkovice – 12.-13.9.2022</a:t>
            </a:r>
            <a:endParaRPr lang="cs-CZ" altLang="cs-CZ" sz="2800" dirty="0">
              <a:effectLst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46D7302-97AB-5001-0561-31DA72BDF001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62013" y="6021388"/>
            <a:ext cx="8281987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cs-CZ" altLang="cs-CZ" sz="2800" dirty="0">
                <a:solidFill>
                  <a:schemeClr val="tx2"/>
                </a:solidFill>
                <a:effectLst/>
              </a:rPr>
              <a:t>Ing. Petr Krzywoń, </a:t>
            </a:r>
            <a:r>
              <a:rPr lang="cs-CZ" altLang="cs-CZ" sz="2800" dirty="0" err="1">
                <a:solidFill>
                  <a:schemeClr val="tx2"/>
                </a:solidFill>
                <a:effectLst/>
              </a:rPr>
              <a:t>TnG</a:t>
            </a:r>
            <a:r>
              <a:rPr lang="cs-CZ" altLang="cs-CZ" sz="2800" dirty="0">
                <a:solidFill>
                  <a:schemeClr val="tx2"/>
                </a:solidFill>
                <a:effectLst/>
              </a:rPr>
              <a:t>-Air Ostrava</a:t>
            </a:r>
          </a:p>
        </p:txBody>
      </p:sp>
      <p:sp>
        <p:nvSpPr>
          <p:cNvPr id="3077" name="TextovéPole 2">
            <a:extLst>
              <a:ext uri="{FF2B5EF4-FFF2-40B4-BE49-F238E27FC236}">
                <a16:creationId xmlns:a16="http://schemas.microsoft.com/office/drawing/2014/main" id="{2D997F5C-5FA0-BD43-8F48-B5C4E32A5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223838"/>
            <a:ext cx="83550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800" dirty="0">
                <a:solidFill>
                  <a:schemeClr val="tx2"/>
                </a:solidFill>
              </a:rPr>
              <a:t>Tepelná čerpadla, fotovoltaika, normy</a:t>
            </a:r>
          </a:p>
        </p:txBody>
      </p:sp>
      <p:pic>
        <p:nvPicPr>
          <p:cNvPr id="6" name="Obrázek 5" descr="Obsah obrázku spotřebič, klimatizace&#10;&#10;Popis byl vytvořen automaticky">
            <a:extLst>
              <a:ext uri="{FF2B5EF4-FFF2-40B4-BE49-F238E27FC236}">
                <a16:creationId xmlns:a16="http://schemas.microsoft.com/office/drawing/2014/main" id="{447A7488-FCF9-8EED-2695-4DDAB92FD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96909"/>
            <a:ext cx="1972300" cy="24913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697C56-2894-6964-BD4A-2AF8F2E0D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11" y="2054884"/>
            <a:ext cx="2753301" cy="2367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CA4139-26D2-0BBA-1BA7-5D78B791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4400" dirty="0"/>
              <a:t>Tepelné čerpadlo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CD1762-329C-7446-190D-03EDA9B44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topný faktor (COP)</a:t>
            </a:r>
          </a:p>
          <a:p>
            <a:pPr marL="0" indent="0">
              <a:buNone/>
            </a:pPr>
            <a:r>
              <a:rPr lang="cs-CZ" sz="2400" dirty="0"/>
              <a:t>	vyjadřuje zhodnocení vstupní energie</a:t>
            </a:r>
          </a:p>
          <a:p>
            <a:pPr marL="0" indent="0">
              <a:buNone/>
            </a:pPr>
            <a:r>
              <a:rPr lang="cs-CZ" sz="2400" dirty="0"/>
              <a:t>	obecně se hovoří o topném faktoru „3“</a:t>
            </a:r>
          </a:p>
          <a:p>
            <a:r>
              <a:rPr lang="cs-CZ" sz="2400" dirty="0"/>
              <a:t>uvádí se takto:		nominální výkon 10 kW, ale</a:t>
            </a:r>
          </a:p>
          <a:p>
            <a:pPr marL="0" indent="0">
              <a:buNone/>
            </a:pPr>
            <a:r>
              <a:rPr lang="cs-CZ" sz="2400" dirty="0"/>
              <a:t>		A7/W35	5,36 kW</a:t>
            </a:r>
          </a:p>
          <a:p>
            <a:pPr marL="0" indent="0">
              <a:buNone/>
            </a:pPr>
            <a:r>
              <a:rPr lang="cs-CZ" sz="2400" dirty="0"/>
              <a:t>		A2/W35	4,1   kW</a:t>
            </a:r>
          </a:p>
          <a:p>
            <a:pPr marL="0" indent="0">
              <a:buNone/>
            </a:pPr>
            <a:r>
              <a:rPr lang="cs-CZ" sz="2400" dirty="0"/>
              <a:t>		A-7/W35	2,8   kW</a:t>
            </a:r>
          </a:p>
        </p:txBody>
      </p:sp>
    </p:spTree>
    <p:extLst>
      <p:ext uri="{BB962C8B-B14F-4D97-AF65-F5344CB8AC3E}">
        <p14:creationId xmlns:p14="http://schemas.microsoft.com/office/powerpoint/2010/main" val="3807284126"/>
      </p:ext>
    </p:extLst>
  </p:cSld>
  <p:clrMapOvr>
    <a:masterClrMapping/>
  </p:clrMapOvr>
  <p:transition spd="slow" advClick="0"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E9080-5690-A675-3C55-2269E571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600" dirty="0"/>
              <a:t>Tepelné čerpadlo</a:t>
            </a:r>
            <a:endParaRPr lang="cs-CZ" dirty="0"/>
          </a:p>
        </p:txBody>
      </p:sp>
      <p:pic>
        <p:nvPicPr>
          <p:cNvPr id="32771" name="Zástupný symbol pro obsah 3" descr="13886380_295463097470644_5579839336450961265_n.jpg">
            <a:extLst>
              <a:ext uri="{FF2B5EF4-FFF2-40B4-BE49-F238E27FC236}">
                <a16:creationId xmlns:a16="http://schemas.microsoft.com/office/drawing/2014/main" id="{616AD9A0-0F9F-B4CC-3B0F-FA2BB210F5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68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1627673722"/>
      </p:ext>
    </p:extLst>
  </p:cSld>
  <p:clrMapOvr>
    <a:masterClrMapping/>
  </p:clrMapOvr>
  <p:transition spd="slow" advClick="0" advTm="6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44789-52BB-5A5F-FC71-7CA57C37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600" dirty="0"/>
              <a:t>Tepelné čerpadlo</a:t>
            </a:r>
            <a:endParaRPr lang="cs-CZ" dirty="0"/>
          </a:p>
        </p:txBody>
      </p:sp>
      <p:pic>
        <p:nvPicPr>
          <p:cNvPr id="33795" name="Zástupný symbol pro obsah 3" descr="13891838_295462380804049_2593519805148653943_n.jpg">
            <a:extLst>
              <a:ext uri="{FF2B5EF4-FFF2-40B4-BE49-F238E27FC236}">
                <a16:creationId xmlns:a16="http://schemas.microsoft.com/office/drawing/2014/main" id="{0A954685-A733-358D-A5A9-37B621E9BE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68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3971585268"/>
      </p:ext>
    </p:extLst>
  </p:cSld>
  <p:clrMapOvr>
    <a:masterClrMapping/>
  </p:clrMapOvr>
  <p:transition spd="slow" advTm="6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084BB-1F2E-E807-459A-9220475A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600" dirty="0"/>
              <a:t>Tepelné čerpadlo</a:t>
            </a:r>
            <a:endParaRPr lang="cs-CZ" dirty="0"/>
          </a:p>
        </p:txBody>
      </p:sp>
      <p:pic>
        <p:nvPicPr>
          <p:cNvPr id="34819" name="Zástupný symbol pro obsah 3" descr="13920776_295462967470657_2037671875912331325_n.jpg">
            <a:extLst>
              <a:ext uri="{FF2B5EF4-FFF2-40B4-BE49-F238E27FC236}">
                <a16:creationId xmlns:a16="http://schemas.microsoft.com/office/drawing/2014/main" id="{3962910E-CB82-3C13-6AA2-D90F80089D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82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966231776"/>
      </p:ext>
    </p:extLst>
  </p:cSld>
  <p:clrMapOvr>
    <a:masterClrMapping/>
  </p:clrMapOvr>
  <p:transition spd="slow" advTm="6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069E72-FDBA-43A7-B0C8-C58586D6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600" dirty="0"/>
              <a:t>Tepelné čerpadlo</a:t>
            </a:r>
            <a:endParaRPr lang="cs-CZ" dirty="0"/>
          </a:p>
        </p:txBody>
      </p:sp>
      <p:pic>
        <p:nvPicPr>
          <p:cNvPr id="35843" name="Zástupný symbol pro obsah 3" descr="20160930_100054.jpg">
            <a:extLst>
              <a:ext uri="{FF2B5EF4-FFF2-40B4-BE49-F238E27FC236}">
                <a16:creationId xmlns:a16="http://schemas.microsoft.com/office/drawing/2014/main" id="{04F9ECC8-EAE9-DA03-0601-9EC9FE85B5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93" y="2160588"/>
            <a:ext cx="5178427" cy="3881437"/>
          </a:xfrm>
        </p:spPr>
      </p:pic>
    </p:spTree>
    <p:extLst>
      <p:ext uri="{BB962C8B-B14F-4D97-AF65-F5344CB8AC3E}">
        <p14:creationId xmlns:p14="http://schemas.microsoft.com/office/powerpoint/2010/main" val="34857043"/>
      </p:ext>
    </p:extLst>
  </p:cSld>
  <p:clrMapOvr>
    <a:masterClrMapping/>
  </p:clrMapOvr>
  <p:transition spd="slow" advTm="6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D228E5-F55F-48BC-77D8-D3834C2E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600" dirty="0"/>
              <a:t>Tepelné čerpadlo</a:t>
            </a:r>
            <a:endParaRPr lang="cs-CZ" dirty="0"/>
          </a:p>
        </p:txBody>
      </p:sp>
      <p:pic>
        <p:nvPicPr>
          <p:cNvPr id="36867" name="Zástupný symbol pro obsah 3" descr="20160930_100904.jpg">
            <a:extLst>
              <a:ext uri="{FF2B5EF4-FFF2-40B4-BE49-F238E27FC236}">
                <a16:creationId xmlns:a16="http://schemas.microsoft.com/office/drawing/2014/main" id="{D8FEF9A5-7D9F-C81A-1B39-28E54607AB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33" y="2160588"/>
            <a:ext cx="5177346" cy="3881437"/>
          </a:xfrm>
        </p:spPr>
      </p:pic>
    </p:spTree>
    <p:extLst>
      <p:ext uri="{BB962C8B-B14F-4D97-AF65-F5344CB8AC3E}">
        <p14:creationId xmlns:p14="http://schemas.microsoft.com/office/powerpoint/2010/main" val="544752586"/>
      </p:ext>
    </p:extLst>
  </p:cSld>
  <p:clrMapOvr>
    <a:masterClrMapping/>
  </p:clrMapOvr>
  <p:transition spd="slow" advTm="6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D228E5-F55F-48BC-77D8-D3834C2E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58" cy="21602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sz="2400" dirty="0"/>
              <a:t>Tepelné čerpadlo v českých normách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135740C6-AFDB-0298-1E7B-8F8370734C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575696"/>
              </p:ext>
            </p:extLst>
          </p:nvPr>
        </p:nvGraphicFramePr>
        <p:xfrm>
          <a:off x="251520" y="531028"/>
          <a:ext cx="8640958" cy="6217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9083">
                  <a:extLst>
                    <a:ext uri="{9D8B030D-6E8A-4147-A177-3AD203B41FA5}">
                      <a16:colId xmlns:a16="http://schemas.microsoft.com/office/drawing/2014/main" val="834448346"/>
                    </a:ext>
                  </a:extLst>
                </a:gridCol>
                <a:gridCol w="754222">
                  <a:extLst>
                    <a:ext uri="{9D8B030D-6E8A-4147-A177-3AD203B41FA5}">
                      <a16:colId xmlns:a16="http://schemas.microsoft.com/office/drawing/2014/main" val="1953413158"/>
                    </a:ext>
                  </a:extLst>
                </a:gridCol>
                <a:gridCol w="942781">
                  <a:extLst>
                    <a:ext uri="{9D8B030D-6E8A-4147-A177-3AD203B41FA5}">
                      <a16:colId xmlns:a16="http://schemas.microsoft.com/office/drawing/2014/main" val="3533282872"/>
                    </a:ext>
                  </a:extLst>
                </a:gridCol>
                <a:gridCol w="1156477">
                  <a:extLst>
                    <a:ext uri="{9D8B030D-6E8A-4147-A177-3AD203B41FA5}">
                      <a16:colId xmlns:a16="http://schemas.microsoft.com/office/drawing/2014/main" val="2406370726"/>
                    </a:ext>
                  </a:extLst>
                </a:gridCol>
                <a:gridCol w="4500205">
                  <a:extLst>
                    <a:ext uri="{9D8B030D-6E8A-4147-A177-3AD203B41FA5}">
                      <a16:colId xmlns:a16="http://schemas.microsoft.com/office/drawing/2014/main" val="3617732835"/>
                    </a:ext>
                  </a:extLst>
                </a:gridCol>
                <a:gridCol w="558190">
                  <a:extLst>
                    <a:ext uri="{9D8B030D-6E8A-4147-A177-3AD203B41FA5}">
                      <a16:colId xmlns:a16="http://schemas.microsoft.com/office/drawing/2014/main" val="1496898953"/>
                    </a:ext>
                  </a:extLst>
                </a:gridCol>
              </a:tblGrid>
              <a:tr h="133569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Stupeň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 anchor="ctr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Znak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 anchor="ctr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Číslo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 anchor="ctr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Dat. vydání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 anchor="ctr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Název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 anchor="ctr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Cena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 anchor="ctr"/>
                </a:tc>
                <a:extLst>
                  <a:ext uri="{0D108BD9-81ED-4DB2-BD59-A6C34878D82A}">
                    <a16:rowId xmlns:a16="http://schemas.microsoft.com/office/drawing/2014/main" val="2681480905"/>
                  </a:ext>
                </a:extLst>
              </a:tr>
              <a:tr h="309355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060401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15316-4-2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1.5.2020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Energetická náročnost budov - Metoda výpočtu potřeb energie a účinností soustav - Část 4-2: Výroba tepla pro vytápění, tepelná čerpadla, Modul M3-8-2, M8-8-2.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539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extLst>
                  <a:ext uri="{0D108BD9-81ED-4DB2-BD59-A6C34878D82A}">
                    <a16:rowId xmlns:a16="http://schemas.microsoft.com/office/drawing/2014/main" val="2628415788"/>
                  </a:ext>
                </a:extLst>
              </a:tr>
              <a:tr h="213678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060404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15450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1.11.2011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Tepelné soustavy v budovách - Navrhování tepelných soustav s tepelnými čerpadly.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394,9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extLst>
                  <a:ext uri="{0D108BD9-81ED-4DB2-BD59-A6C34878D82A}">
                    <a16:rowId xmlns:a16="http://schemas.microsoft.com/office/drawing/2014/main" val="131994917"/>
                  </a:ext>
                </a:extLst>
              </a:tr>
              <a:tr h="500708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061430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13203-5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1.9.2019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Spotřebiče na plynná paliva k přípravě teplé užitkové vody pro domácnost - Část 5: Hodnocení spotřeby elektrické energie spotřebičů na plynná paliva kombinovaných s elektrickými tepelnými čerpadly (Norma k přímému použití jako ČSN).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493,9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extLst>
                  <a:ext uri="{0D108BD9-81ED-4DB2-BD59-A6C34878D82A}">
                    <a16:rowId xmlns:a16="http://schemas.microsoft.com/office/drawing/2014/main" val="3583841305"/>
                  </a:ext>
                </a:extLst>
              </a:tr>
              <a:tr h="251816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061530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16905-1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1.9.2017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 dirty="0">
                          <a:effectLst/>
                        </a:rPr>
                        <a:t>Plynová tepelná čerpadla s endotermickým motorem - Část 1: Termíny a definice (Norma k přímému použití jako ČSN).</a:t>
                      </a:r>
                      <a:endParaRPr lang="cs-CZ" sz="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317,9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extLst>
                  <a:ext uri="{0D108BD9-81ED-4DB2-BD59-A6C34878D82A}">
                    <a16:rowId xmlns:a16="http://schemas.microsoft.com/office/drawing/2014/main" val="270251892"/>
                  </a:ext>
                </a:extLst>
              </a:tr>
              <a:tr h="251816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061530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16905-2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1.7.2020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Plynová tepelná čerpadla s endotermickým motorem - Část 2: Bezpečnost (Norma k přímému použití jako ČSN).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493,9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extLst>
                  <a:ext uri="{0D108BD9-81ED-4DB2-BD59-A6C34878D82A}">
                    <a16:rowId xmlns:a16="http://schemas.microsoft.com/office/drawing/2014/main" val="705020648"/>
                  </a:ext>
                </a:extLst>
              </a:tr>
              <a:tr h="309355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061530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16905-3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1.9.2017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Plynová tepelná čerpadla s endotermickým motorem - Část 3: Zkušební podmínky (Norma k přímému použití jako ČSN).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306,9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extLst>
                  <a:ext uri="{0D108BD9-81ED-4DB2-BD59-A6C34878D82A}">
                    <a16:rowId xmlns:a16="http://schemas.microsoft.com/office/drawing/2014/main" val="576337427"/>
                  </a:ext>
                </a:extLst>
              </a:tr>
              <a:tr h="251816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061530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16905-4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1.9.2017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 dirty="0">
                          <a:effectLst/>
                        </a:rPr>
                        <a:t>Plynová tepelná čerpadla s endotermickým motorem - Část 4: Zkušební metody (Norma k přímému použití jako ČSN).</a:t>
                      </a:r>
                      <a:endParaRPr lang="cs-CZ" sz="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698,5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extLst>
                  <a:ext uri="{0D108BD9-81ED-4DB2-BD59-A6C34878D82A}">
                    <a16:rowId xmlns:a16="http://schemas.microsoft.com/office/drawing/2014/main" val="2679779281"/>
                  </a:ext>
                </a:extLst>
              </a:tr>
              <a:tr h="309355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061530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16905-5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1.9.2017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Plynová tepelná čerpadla s endotermickým motorem - Část 5: Výpočet sezónních výkonů v režimu ohřevu a chlazení (Norma k přímému použití jako ČSN).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493,9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extLst>
                  <a:ext uri="{0D108BD9-81ED-4DB2-BD59-A6C34878D82A}">
                    <a16:rowId xmlns:a16="http://schemas.microsoft.com/office/drawing/2014/main" val="100120525"/>
                  </a:ext>
                </a:extLst>
              </a:tr>
              <a:tr h="405030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120554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16573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1.9.2017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Větrání budov - Zkoušení vlastností prvků obytných budov - Multifunkční větrací jednotky pro samostatné rodinné domy, obsahující tepelná čerpadla (Norma k přímému použití jako ČSN).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515,9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extLst>
                  <a:ext uri="{0D108BD9-81ED-4DB2-BD59-A6C34878D82A}">
                    <a16:rowId xmlns:a16="http://schemas.microsoft.com/office/drawing/2014/main" val="2479714933"/>
                  </a:ext>
                </a:extLst>
              </a:tr>
              <a:tr h="213678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140120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13313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1.6.2011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Chladicí zařízení a tepelná čerpadla - Odborná způsobilost osob.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306,9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extLst>
                  <a:ext uri="{0D108BD9-81ED-4DB2-BD59-A6C34878D82A}">
                    <a16:rowId xmlns:a16="http://schemas.microsoft.com/office/drawing/2014/main" val="658433204"/>
                  </a:ext>
                </a:extLst>
              </a:tr>
              <a:tr h="405030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140647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378-1+A1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1.5.2021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Chladicí zařízení a tepelná čerpadla - Bezpečnostní a environmentální požadavky - Část 1: Základní požadavky, definice, klasifikace a kritéria volby (Norma k přímému použití jako ČSN).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539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extLst>
                  <a:ext uri="{0D108BD9-81ED-4DB2-BD59-A6C34878D82A}">
                    <a16:rowId xmlns:a16="http://schemas.microsoft.com/office/drawing/2014/main" val="1032041335"/>
                  </a:ext>
                </a:extLst>
              </a:tr>
              <a:tr h="309355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140647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378-2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1.10.2017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Chladicí zařízení a tepelná čerpadla - Bezpečnostní a environmentální požadavky - Část 2: Konstrukce, výroba, zkoušení, značení a dokumentace.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539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extLst>
                  <a:ext uri="{0D108BD9-81ED-4DB2-BD59-A6C34878D82A}">
                    <a16:rowId xmlns:a16="http://schemas.microsoft.com/office/drawing/2014/main" val="1403041512"/>
                  </a:ext>
                </a:extLst>
              </a:tr>
              <a:tr h="309355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140647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378-3+A1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1.5.2021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Chladicí zařízení a tepelná čerpadla - Bezpečnostní a environmentální požadavky - Část 3: Instalační místo a ochrana osob (Norma k přímému použití jako ČSN).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306,9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extLst>
                  <a:ext uri="{0D108BD9-81ED-4DB2-BD59-A6C34878D82A}">
                    <a16:rowId xmlns:a16="http://schemas.microsoft.com/office/drawing/2014/main" val="1054151457"/>
                  </a:ext>
                </a:extLst>
              </a:tr>
              <a:tr h="309355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140647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378-4+A1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1.3.2020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Chladicí zařízení a tepelná čerpadla - Bezpečnostní a environmentální požadavky - Část 4: Provoz, údržba, oprava a rekuperace (Norma k přímému použití jako ČSN).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317,9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extLst>
                  <a:ext uri="{0D108BD9-81ED-4DB2-BD59-A6C34878D82A}">
                    <a16:rowId xmlns:a16="http://schemas.microsoft.com/office/drawing/2014/main" val="1990859908"/>
                  </a:ext>
                </a:extLst>
              </a:tr>
              <a:tr h="309355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142006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13136+A1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1.10.2019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Chladicí zařízení a tepelná čerpadla - Pojistná zařízení proti překročení tlaku a jim příslušná potrubí - Výpočtové postupy.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317,9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extLst>
                  <a:ext uri="{0D108BD9-81ED-4DB2-BD59-A6C34878D82A}">
                    <a16:rowId xmlns:a16="http://schemas.microsoft.com/office/drawing/2014/main" val="2720826470"/>
                  </a:ext>
                </a:extLst>
              </a:tr>
              <a:tr h="309355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142007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1861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1.8.1999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Chladicí zařízení a tepelná čerpadla - Schémata okruhů zařízení a schémata potrubí a přístrojů - Uspořádání a značky.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317,9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extLst>
                  <a:ext uri="{0D108BD9-81ED-4DB2-BD59-A6C34878D82A}">
                    <a16:rowId xmlns:a16="http://schemas.microsoft.com/office/drawing/2014/main" val="3941767691"/>
                  </a:ext>
                </a:extLst>
              </a:tr>
              <a:tr h="251816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142010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12263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1.12.1999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Chladicí zařízení a tepelná čerpadla - Bezpečnostní spínací zařízení k omezování tlaku - Požadavky a zkoušky.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202,4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extLst>
                  <a:ext uri="{0D108BD9-81ED-4DB2-BD59-A6C34878D82A}">
                    <a16:rowId xmlns:a16="http://schemas.microsoft.com/office/drawing/2014/main" val="1998114095"/>
                  </a:ext>
                </a:extLst>
              </a:tr>
              <a:tr h="251816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ČSNENISO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142013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14903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1.10.2018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Chladicí zařízení a tepelná čerpadla - Kvalifikace těsnosti součástí a spojů (Norma k přímému použití jako ČSN).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394,9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extLst>
                  <a:ext uri="{0D108BD9-81ED-4DB2-BD59-A6C34878D82A}">
                    <a16:rowId xmlns:a16="http://schemas.microsoft.com/office/drawing/2014/main" val="2471704667"/>
                  </a:ext>
                </a:extLst>
              </a:tr>
              <a:tr h="251816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ČSNENISO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142014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21922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1.5.2022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Chladicí zařízení a tepelná čerpadla - Ventily - Požadavky, zkoušení a značení (Norma k přímému použití jako ČSN).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698,5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extLst>
                  <a:ext uri="{0D108BD9-81ED-4DB2-BD59-A6C34878D82A}">
                    <a16:rowId xmlns:a16="http://schemas.microsoft.com/office/drawing/2014/main" val="3160263998"/>
                  </a:ext>
                </a:extLst>
              </a:tr>
              <a:tr h="309355">
                <a:tc>
                  <a:txBody>
                    <a:bodyPr/>
                    <a:lstStyle/>
                    <a:p>
                      <a:r>
                        <a:rPr lang="cs-CZ" sz="800" kern="50" dirty="0">
                          <a:effectLst/>
                        </a:rPr>
                        <a:t>ČSNEN</a:t>
                      </a:r>
                      <a:endParaRPr lang="cs-CZ" sz="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142015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12178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1.5.2017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 dirty="0">
                          <a:effectLst/>
                        </a:rPr>
                        <a:t>Chladicí zařízení a tepelná čerpadla - </a:t>
                      </a:r>
                      <a:r>
                        <a:rPr lang="cs-CZ" sz="800" kern="50" dirty="0" err="1">
                          <a:effectLst/>
                        </a:rPr>
                        <a:t>Hladinoznaky</a:t>
                      </a:r>
                      <a:r>
                        <a:rPr lang="cs-CZ" sz="800" kern="50" dirty="0">
                          <a:effectLst/>
                        </a:rPr>
                        <a:t> - Požadavky, zkoušení a značení (Norma k přímému použití jako ČSN).</a:t>
                      </a:r>
                      <a:endParaRPr lang="cs-CZ" sz="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tc>
                  <a:txBody>
                    <a:bodyPr/>
                    <a:lstStyle/>
                    <a:p>
                      <a:r>
                        <a:rPr lang="cs-CZ" sz="800" kern="50" dirty="0">
                          <a:effectLst/>
                        </a:rPr>
                        <a:t>202,4</a:t>
                      </a:r>
                      <a:endParaRPr lang="cs-CZ" sz="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99" marR="7899" marT="7899" marB="7899"/>
                </a:tc>
                <a:extLst>
                  <a:ext uri="{0D108BD9-81ED-4DB2-BD59-A6C34878D82A}">
                    <a16:rowId xmlns:a16="http://schemas.microsoft.com/office/drawing/2014/main" val="639051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20206"/>
      </p:ext>
    </p:extLst>
  </p:cSld>
  <p:clrMapOvr>
    <a:masterClrMapping/>
  </p:clrMapOvr>
  <p:transition spd="slow" advTm="6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A891EF1-0731-3E8D-3F2B-F74D503D42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>
                <a:effectLst/>
              </a:rPr>
              <a:t>Sluneční energie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C128167-9D0B-6AAC-E131-9AB1BD8EB8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1" y="1412875"/>
            <a:ext cx="6705792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>
                <a:effectLst/>
              </a:rPr>
              <a:t>Sluneční energii, která dopadá na zemi lze použít pro účely výroby tepla nebo elektrické energie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effectLst/>
              </a:rPr>
              <a:t>Formu využití pro výrobu tepla a ohřev TUV nazýváme „</a:t>
            </a:r>
            <a:r>
              <a:rPr lang="cs-CZ" altLang="cs-CZ" sz="2800" dirty="0" err="1">
                <a:effectLst/>
              </a:rPr>
              <a:t>fototermikou</a:t>
            </a:r>
            <a:r>
              <a:rPr lang="cs-CZ" altLang="cs-CZ" sz="2800" dirty="0">
                <a:effectLst/>
              </a:rPr>
              <a:t>“ a technické zařízení „</a:t>
            </a:r>
            <a:r>
              <a:rPr lang="cs-CZ" altLang="cs-CZ" sz="2800" dirty="0" err="1">
                <a:effectLst/>
              </a:rPr>
              <a:t>termosolární</a:t>
            </a:r>
            <a:r>
              <a:rPr lang="cs-CZ" altLang="cs-CZ" sz="2800" dirty="0">
                <a:effectLst/>
              </a:rPr>
              <a:t> kolektor“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effectLst/>
              </a:rPr>
              <a:t>Výrobu elektrické energie nazýváme „fotovoltaikou“ a technické zařízení „fotovoltaický kolektor“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effectLst/>
              </a:rPr>
              <a:t>Výkon fotovoltaických kolektorů je udáván v jednotkách Watt </a:t>
            </a:r>
            <a:r>
              <a:rPr lang="cs-CZ" altLang="cs-CZ" sz="2800" dirty="0" err="1">
                <a:effectLst/>
              </a:rPr>
              <a:t>peak</a:t>
            </a:r>
            <a:r>
              <a:rPr lang="cs-CZ" altLang="cs-CZ" sz="2800" dirty="0">
                <a:effectLst/>
              </a:rPr>
              <a:t> (</a:t>
            </a:r>
            <a:r>
              <a:rPr lang="cs-CZ" altLang="cs-CZ" sz="2800" dirty="0" err="1">
                <a:effectLst/>
              </a:rPr>
              <a:t>Wp</a:t>
            </a:r>
            <a:r>
              <a:rPr lang="cs-CZ" altLang="cs-CZ" sz="2800" dirty="0">
                <a:effectLst/>
              </a:rPr>
              <a:t>). Jedná se o max. výkon panelů za ideálních podmínek</a:t>
            </a: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CD77C3AA-09FA-0FF1-035F-78A77B94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0"/>
            <a:ext cx="13525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7695DB-FE35-D2EC-47ED-7B84B8860A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8825" y="244475"/>
            <a:ext cx="8385175" cy="1112838"/>
          </a:xfrm>
        </p:spPr>
        <p:txBody>
          <a:bodyPr/>
          <a:lstStyle/>
          <a:p>
            <a:pPr>
              <a:defRPr/>
            </a:pPr>
            <a:r>
              <a:rPr lang="cs-CZ" sz="4000" b="0" dirty="0" err="1"/>
              <a:t>Fotovoltaické</a:t>
            </a:r>
            <a:r>
              <a:rPr lang="cs-CZ" sz="4000" b="0" dirty="0"/>
              <a:t> elektrárny</a:t>
            </a:r>
            <a:endParaRPr lang="pl-PL" sz="4000" b="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6F4BA0-A817-F112-CBBC-5EDA2464595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51520" y="1052513"/>
            <a:ext cx="6984776" cy="39024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 err="1"/>
              <a:t>Fotovoltaický</a:t>
            </a:r>
            <a:r>
              <a:rPr lang="cs-CZ" sz="2400" dirty="0"/>
              <a:t> efekt: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1600" dirty="0"/>
              <a:t>	Transformace slunečního světla přímo na elektrickou energii.</a:t>
            </a:r>
          </a:p>
          <a:p>
            <a:pPr>
              <a:defRPr/>
            </a:pPr>
            <a:r>
              <a:rPr lang="cs-CZ" altLang="cs-CZ" sz="2000" dirty="0"/>
              <a:t>Fotovoltaické články</a:t>
            </a:r>
            <a:r>
              <a:rPr lang="cs-CZ" altLang="cs-CZ" dirty="0"/>
              <a:t>– </a:t>
            </a:r>
            <a:r>
              <a:rPr lang="cs-CZ" altLang="cs-CZ" sz="1600" dirty="0"/>
              <a:t>zařízení, které transformuje sluneční světlo přímo na elektrickou energii.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                                  </a:t>
            </a:r>
          </a:p>
          <a:p>
            <a:pPr>
              <a:defRPr/>
            </a:pPr>
            <a:r>
              <a:rPr lang="cs-CZ" altLang="cs-CZ" sz="2000" dirty="0"/>
              <a:t>Fotovoltaické panely</a:t>
            </a:r>
            <a:r>
              <a:rPr lang="cs-CZ" altLang="cs-CZ" dirty="0"/>
              <a:t>- </a:t>
            </a:r>
            <a:r>
              <a:rPr lang="cs-CZ" altLang="cs-CZ" sz="1600" dirty="0"/>
              <a:t>spojené křemíkové články, které generují elektřinu s napětím12 nebo 24 V a výkonu dokonce i 500W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               </a:t>
            </a:r>
          </a:p>
          <a:p>
            <a:pPr>
              <a:defRPr/>
            </a:pPr>
            <a:r>
              <a:rPr lang="cs-CZ" altLang="cs-CZ" sz="2000" dirty="0" err="1"/>
              <a:t>Konventor</a:t>
            </a:r>
            <a:r>
              <a:rPr lang="cs-CZ" altLang="cs-CZ" sz="2000" dirty="0"/>
              <a:t> (střídač) </a:t>
            </a:r>
            <a:r>
              <a:rPr lang="cs-CZ" altLang="cs-CZ" dirty="0"/>
              <a:t>- </a:t>
            </a:r>
            <a:r>
              <a:rPr lang="cs-CZ" altLang="cs-CZ" sz="1600" dirty="0"/>
              <a:t>přeměňuje stejnosměrné napětí s hodnotou 12 nebo 24 V na střídavé napětí 230 V, které se nachází v každé zásuvce.</a:t>
            </a:r>
          </a:p>
        </p:txBody>
      </p:sp>
      <p:pic>
        <p:nvPicPr>
          <p:cNvPr id="3" name="Symbol zastępczy zawartości 4" descr="Fotovoltaika-Vojkovice-350kWp-11.6.09 010.jpg">
            <a:extLst>
              <a:ext uri="{FF2B5EF4-FFF2-40B4-BE49-F238E27FC236}">
                <a16:creationId xmlns:a16="http://schemas.microsoft.com/office/drawing/2014/main" id="{FF8E6027-B30C-6643-ACBC-0BF773C86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54914"/>
            <a:ext cx="5657825" cy="190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7695DB-FE35-D2EC-47ED-7B84B8860A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8825" y="244475"/>
            <a:ext cx="8385175" cy="1112838"/>
          </a:xfrm>
        </p:spPr>
        <p:txBody>
          <a:bodyPr/>
          <a:lstStyle/>
          <a:p>
            <a:pPr>
              <a:defRPr/>
            </a:pPr>
            <a:r>
              <a:rPr lang="cs-CZ" sz="4000" b="0" dirty="0" err="1"/>
              <a:t>Fotovoltaické</a:t>
            </a:r>
            <a:r>
              <a:rPr lang="cs-CZ" sz="4000" b="0" dirty="0"/>
              <a:t> elektrárny</a:t>
            </a:r>
            <a:endParaRPr lang="pl-PL" sz="4000" b="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6F4BA0-A817-F112-CBBC-5EDA2464595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58825" y="1772816"/>
            <a:ext cx="3784600" cy="36004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800" dirty="0"/>
              <a:t>Baterie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 err="1"/>
              <a:t>Pylontech</a:t>
            </a:r>
            <a:endParaRPr lang="cs-CZ" sz="2800" dirty="0"/>
          </a:p>
          <a:p>
            <a:pPr>
              <a:defRPr/>
            </a:pPr>
            <a:r>
              <a:rPr lang="cs-CZ" sz="2800" dirty="0"/>
              <a:t>Huawei</a:t>
            </a:r>
          </a:p>
          <a:p>
            <a:pPr>
              <a:defRPr/>
            </a:pPr>
            <a:r>
              <a:rPr lang="cs-CZ" sz="2800" dirty="0"/>
              <a:t>BYD</a:t>
            </a:r>
          </a:p>
          <a:p>
            <a:pPr>
              <a:defRPr/>
            </a:pP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AD70AA-1E57-AC64-E9FE-71DFC0601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16857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6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A8C9F318-20EB-E8BC-C2FC-80FA8E77DDB5}"/>
              </a:ext>
            </a:extLst>
          </p:cNvPr>
          <p:cNvCxnSpPr>
            <a:stCxn id="2" idx="2"/>
          </p:cNvCxnSpPr>
          <p:nvPr/>
        </p:nvCxnSpPr>
        <p:spPr>
          <a:xfrm flipH="1">
            <a:off x="1403350" y="1920875"/>
            <a:ext cx="3168650" cy="12207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>
            <a:extLst>
              <a:ext uri="{FF2B5EF4-FFF2-40B4-BE49-F238E27FC236}">
                <a16:creationId xmlns:a16="http://schemas.microsoft.com/office/drawing/2014/main" id="{F8FCD71D-0455-B781-1F7F-DC5CAF9CF5D5}"/>
              </a:ext>
            </a:extLst>
          </p:cNvPr>
          <p:cNvCxnSpPr>
            <a:stCxn id="2" idx="2"/>
          </p:cNvCxnSpPr>
          <p:nvPr/>
        </p:nvCxnSpPr>
        <p:spPr>
          <a:xfrm>
            <a:off x="4572000" y="1920875"/>
            <a:ext cx="3384550" cy="12207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08B4A38E-0615-0636-9D08-5B0BADB17C6D}"/>
              </a:ext>
            </a:extLst>
          </p:cNvPr>
          <p:cNvCxnSpPr>
            <a:stCxn id="2" idx="2"/>
          </p:cNvCxnSpPr>
          <p:nvPr/>
        </p:nvCxnSpPr>
        <p:spPr>
          <a:xfrm>
            <a:off x="4572000" y="1920875"/>
            <a:ext cx="0" cy="12207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AC023293-743F-F890-7C7F-2828CD996DDC}"/>
              </a:ext>
            </a:extLst>
          </p:cNvPr>
          <p:cNvSpPr/>
          <p:nvPr/>
        </p:nvSpPr>
        <p:spPr>
          <a:xfrm>
            <a:off x="6156325" y="2997200"/>
            <a:ext cx="2884488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54BA214-7EDA-303A-8DAE-B4896FF206CF}"/>
              </a:ext>
            </a:extLst>
          </p:cNvPr>
          <p:cNvSpPr/>
          <p:nvPr/>
        </p:nvSpPr>
        <p:spPr>
          <a:xfrm>
            <a:off x="3087688" y="2997200"/>
            <a:ext cx="298767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94ECF2D-7177-CE32-462A-B9239897C22A}"/>
              </a:ext>
            </a:extLst>
          </p:cNvPr>
          <p:cNvSpPr/>
          <p:nvPr/>
        </p:nvSpPr>
        <p:spPr>
          <a:xfrm>
            <a:off x="0" y="2997200"/>
            <a:ext cx="298767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764CAD-11E4-81FB-28FC-BDF137E3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Základní typy tepelných čerpadel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1F2664-8A6E-FA32-FF2A-06AFCED68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38" y="3068638"/>
            <a:ext cx="2882900" cy="720725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tx2"/>
                </a:solidFill>
              </a:rPr>
              <a:t>Vzduch - </a:t>
            </a:r>
            <a:r>
              <a:rPr lang="cs-CZ" sz="2400" dirty="0" err="1">
                <a:solidFill>
                  <a:schemeClr val="tx2"/>
                </a:solidFill>
              </a:rPr>
              <a:t>Vzduch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CE231D7-15D4-936D-D44B-8A40230A6A6B}"/>
              </a:ext>
            </a:extLst>
          </p:cNvPr>
          <p:cNvSpPr txBox="1">
            <a:spLocks/>
          </p:cNvSpPr>
          <p:nvPr/>
        </p:nvSpPr>
        <p:spPr>
          <a:xfrm>
            <a:off x="3059113" y="3068638"/>
            <a:ext cx="2989262" cy="792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cs-CZ" sz="2400" dirty="0">
                <a:solidFill>
                  <a:schemeClr val="tx2"/>
                </a:solidFill>
                <a:latin typeface="+mn-lt"/>
              </a:rPr>
              <a:t>Země </a:t>
            </a:r>
            <a:r>
              <a:rPr lang="cs-CZ" sz="2400" dirty="0">
                <a:solidFill>
                  <a:schemeClr val="tx2"/>
                </a:solidFill>
              </a:rPr>
              <a:t>(Voda)</a:t>
            </a:r>
            <a:r>
              <a:rPr lang="cs-CZ" sz="2400" dirty="0">
                <a:solidFill>
                  <a:schemeClr val="tx2"/>
                </a:solidFill>
                <a:latin typeface="+mn-lt"/>
              </a:rPr>
              <a:t> – Voda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81AB889-8E33-73B1-53A7-41DB7A4C6E72}"/>
              </a:ext>
            </a:extLst>
          </p:cNvPr>
          <p:cNvSpPr txBox="1">
            <a:spLocks/>
          </p:cNvSpPr>
          <p:nvPr/>
        </p:nvSpPr>
        <p:spPr>
          <a:xfrm>
            <a:off x="6223000" y="3038475"/>
            <a:ext cx="2817813" cy="7508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2"/>
                </a:solidFill>
                <a:latin typeface="+mn-lt"/>
              </a:rPr>
              <a:t>Vzduch- Voda</a:t>
            </a:r>
          </a:p>
        </p:txBody>
      </p:sp>
    </p:spTree>
    <p:extLst>
      <p:ext uri="{BB962C8B-B14F-4D97-AF65-F5344CB8AC3E}">
        <p14:creationId xmlns:p14="http://schemas.microsoft.com/office/powerpoint/2010/main" val="401514643"/>
      </p:ext>
    </p:extLst>
  </p:cSld>
  <p:clrMapOvr>
    <a:masterClrMapping/>
  </p:clrMapOvr>
  <p:transition spd="slow" advTm="6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7695DB-FE35-D2EC-47ED-7B84B8860A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8825" y="244475"/>
            <a:ext cx="8385175" cy="1112838"/>
          </a:xfrm>
        </p:spPr>
        <p:txBody>
          <a:bodyPr/>
          <a:lstStyle/>
          <a:p>
            <a:pPr>
              <a:defRPr/>
            </a:pPr>
            <a:r>
              <a:rPr lang="cs-CZ" sz="4000" b="0" dirty="0" err="1"/>
              <a:t>Fotovoltaické</a:t>
            </a:r>
            <a:r>
              <a:rPr lang="cs-CZ" sz="4000" b="0" dirty="0"/>
              <a:t> elektrárny</a:t>
            </a:r>
            <a:endParaRPr lang="pl-PL" sz="4000" b="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6F4BA0-A817-F112-CBBC-5EDA2464595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35089" y="1772816"/>
            <a:ext cx="3784600" cy="36004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800" dirty="0"/>
              <a:t>Střídače</a:t>
            </a:r>
          </a:p>
          <a:p>
            <a:pPr marL="0" indent="0">
              <a:buNone/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 err="1"/>
              <a:t>Solax</a:t>
            </a:r>
            <a:endParaRPr lang="cs-CZ" sz="2800" dirty="0"/>
          </a:p>
          <a:p>
            <a:pPr>
              <a:defRPr/>
            </a:pPr>
            <a:r>
              <a:rPr lang="cs-CZ" sz="2800" dirty="0" err="1"/>
              <a:t>Goodwe</a:t>
            </a:r>
            <a:endParaRPr lang="cs-CZ" sz="2800" dirty="0"/>
          </a:p>
          <a:p>
            <a:pPr>
              <a:defRPr/>
            </a:pPr>
            <a:r>
              <a:rPr lang="cs-CZ" sz="2800" dirty="0" err="1"/>
              <a:t>Fronius</a:t>
            </a:r>
            <a:endParaRPr lang="cs-CZ" sz="2800" dirty="0"/>
          </a:p>
          <a:p>
            <a:pPr marL="0" indent="0">
              <a:buNone/>
              <a:defRPr/>
            </a:pPr>
            <a:endParaRPr lang="cs-CZ" sz="2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4A84919-978C-7F67-2B1F-2228F1CB55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26493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88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7695DB-FE35-D2EC-47ED-7B84B8860A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8825" y="244475"/>
            <a:ext cx="8385175" cy="1112838"/>
          </a:xfrm>
        </p:spPr>
        <p:txBody>
          <a:bodyPr/>
          <a:lstStyle/>
          <a:p>
            <a:pPr>
              <a:defRPr/>
            </a:pPr>
            <a:r>
              <a:rPr lang="cs-CZ" sz="4000" b="0" dirty="0" err="1"/>
              <a:t>Fotovoltaické</a:t>
            </a:r>
            <a:r>
              <a:rPr lang="cs-CZ" sz="4000" b="0" dirty="0"/>
              <a:t> elektrárny</a:t>
            </a:r>
            <a:endParaRPr lang="pl-PL" sz="4000" b="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6F4BA0-A817-F112-CBBC-5EDA2464595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58825" y="1700808"/>
            <a:ext cx="3784600" cy="36004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800" dirty="0"/>
              <a:t>FVE panely</a:t>
            </a:r>
          </a:p>
          <a:p>
            <a:pPr marL="0" indent="0">
              <a:buNone/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Sun </a:t>
            </a:r>
            <a:r>
              <a:rPr lang="cs-CZ" sz="2800" dirty="0" err="1"/>
              <a:t>Power</a:t>
            </a:r>
            <a:endParaRPr lang="cs-CZ" sz="2800" dirty="0"/>
          </a:p>
          <a:p>
            <a:pPr>
              <a:defRPr/>
            </a:pPr>
            <a:r>
              <a:rPr lang="cs-CZ" sz="2800" dirty="0" err="1"/>
              <a:t>Solartec</a:t>
            </a:r>
            <a:endParaRPr lang="cs-CZ" sz="2800" dirty="0"/>
          </a:p>
          <a:p>
            <a:pPr>
              <a:defRPr/>
            </a:pPr>
            <a:r>
              <a:rPr lang="cs-CZ" sz="2800" dirty="0"/>
              <a:t>100vky dalších</a:t>
            </a:r>
          </a:p>
          <a:p>
            <a:pPr marL="0" indent="0">
              <a:buNone/>
              <a:defRPr/>
            </a:pP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2DBD5-A6DA-DD2D-C980-90553261E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94" y="2459777"/>
            <a:ext cx="371098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03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7695DB-FE35-D2EC-47ED-7B84B8860A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8825" y="244475"/>
            <a:ext cx="8385175" cy="1112838"/>
          </a:xfrm>
        </p:spPr>
        <p:txBody>
          <a:bodyPr/>
          <a:lstStyle/>
          <a:p>
            <a:pPr>
              <a:defRPr/>
            </a:pPr>
            <a:r>
              <a:rPr lang="cs-CZ" sz="4000" b="0" dirty="0" err="1"/>
              <a:t>Fotovoltaické</a:t>
            </a:r>
            <a:r>
              <a:rPr lang="cs-CZ" sz="4000" b="0" dirty="0"/>
              <a:t> elektrárny</a:t>
            </a:r>
            <a:endParaRPr lang="pl-PL" sz="4000" b="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6F4BA0-A817-F112-CBBC-5EDA2464595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58824" y="1387734"/>
            <a:ext cx="4284395" cy="36004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400" dirty="0"/>
              <a:t>FVE panely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Monokrystalické   (ú 22%)</a:t>
            </a:r>
          </a:p>
          <a:p>
            <a:pPr>
              <a:defRPr/>
            </a:pPr>
            <a:r>
              <a:rPr lang="cs-CZ" sz="2400" dirty="0"/>
              <a:t>Polykrystalické     (ú 17%) </a:t>
            </a:r>
          </a:p>
          <a:p>
            <a:pPr>
              <a:defRPr/>
            </a:pPr>
            <a:r>
              <a:rPr lang="cs-CZ" sz="2400" dirty="0"/>
              <a:t>Amorfní               (ú 14%)</a:t>
            </a:r>
          </a:p>
          <a:p>
            <a:pPr marL="0" indent="0">
              <a:buNone/>
              <a:defRPr/>
            </a:pP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2DBD5-A6DA-DD2D-C980-90553261E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98843"/>
            <a:ext cx="3462125" cy="248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26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7695DB-FE35-D2EC-47ED-7B84B886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pPr>
              <a:defRPr/>
            </a:pPr>
            <a:r>
              <a:rPr lang="cs-CZ" b="0" err="1"/>
              <a:t>Fotovoltaické</a:t>
            </a:r>
            <a:r>
              <a:rPr lang="cs-CZ" b="0"/>
              <a:t> elektrárny</a:t>
            </a:r>
            <a:endParaRPr lang="pl-PL" b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6F4BA0-A817-F112-CBBC-5EDA24645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anchor="t">
            <a:normAutofit/>
          </a:bodyPr>
          <a:lstStyle/>
          <a:p>
            <a:pPr marL="0" indent="0">
              <a:buNone/>
              <a:defRPr/>
            </a:pPr>
            <a:r>
              <a:rPr lang="cs-CZ"/>
              <a:t>Typy fotovoltaických elektráren</a:t>
            </a:r>
          </a:p>
          <a:p>
            <a:pPr marL="0" indent="0">
              <a:buNone/>
              <a:defRPr/>
            </a:pPr>
            <a:endParaRPr lang="cs-CZ"/>
          </a:p>
          <a:p>
            <a:pPr>
              <a:defRPr/>
            </a:pPr>
            <a:r>
              <a:rPr lang="cs-CZ"/>
              <a:t>ostrovní (</a:t>
            </a:r>
            <a:r>
              <a:rPr lang="cs-CZ" err="1"/>
              <a:t>off</a:t>
            </a:r>
            <a:r>
              <a:rPr lang="cs-CZ"/>
              <a:t> </a:t>
            </a:r>
            <a:r>
              <a:rPr lang="cs-CZ" err="1"/>
              <a:t>grid</a:t>
            </a:r>
            <a:r>
              <a:rPr lang="cs-CZ"/>
              <a:t>)</a:t>
            </a:r>
          </a:p>
          <a:p>
            <a:pPr>
              <a:defRPr/>
            </a:pPr>
            <a:r>
              <a:rPr lang="cs-CZ"/>
              <a:t>hybridní (ostrovní s akumulací, síť paralelně jako záloha)</a:t>
            </a:r>
          </a:p>
          <a:p>
            <a:pPr>
              <a:defRPr/>
            </a:pPr>
            <a:r>
              <a:rPr lang="cs-CZ"/>
              <a:t>síťová (on </a:t>
            </a:r>
            <a:r>
              <a:rPr lang="cs-CZ" err="1"/>
              <a:t>grid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2669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7695DB-FE35-D2EC-47ED-7B84B8860A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8825" y="244475"/>
            <a:ext cx="8385175" cy="1112838"/>
          </a:xfrm>
        </p:spPr>
        <p:txBody>
          <a:bodyPr/>
          <a:lstStyle/>
          <a:p>
            <a:pPr>
              <a:defRPr/>
            </a:pPr>
            <a:r>
              <a:rPr lang="cs-CZ" sz="4000" b="0" dirty="0" err="1"/>
              <a:t>Fotovoltaické</a:t>
            </a:r>
            <a:r>
              <a:rPr lang="cs-CZ" sz="4000" b="0" dirty="0"/>
              <a:t> elektrárny</a:t>
            </a:r>
            <a:endParaRPr lang="pl-PL" sz="4000" b="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6F4BA0-A817-F112-CBBC-5EDA2464595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66813" y="1916113"/>
            <a:ext cx="7977187" cy="360045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cs-CZ" sz="2400" dirty="0"/>
              <a:t>   Možnosti zapojení FVE panelů</a:t>
            </a:r>
          </a:p>
          <a:p>
            <a:pPr>
              <a:lnSpc>
                <a:spcPct val="150000"/>
              </a:lnSpc>
              <a:defRPr/>
            </a:pPr>
            <a:r>
              <a:rPr lang="cs-CZ" sz="2400" dirty="0"/>
              <a:t>sériové   </a:t>
            </a:r>
          </a:p>
          <a:p>
            <a:pPr>
              <a:lnSpc>
                <a:spcPct val="150000"/>
              </a:lnSpc>
              <a:defRPr/>
            </a:pPr>
            <a:r>
              <a:rPr lang="cs-CZ" sz="2400" dirty="0"/>
              <a:t>paralelní </a:t>
            </a:r>
          </a:p>
          <a:p>
            <a:pPr>
              <a:lnSpc>
                <a:spcPct val="150000"/>
              </a:lnSpc>
              <a:defRPr/>
            </a:pPr>
            <a:r>
              <a:rPr lang="cs-CZ" sz="2400" dirty="0" err="1"/>
              <a:t>sériovo</a:t>
            </a:r>
            <a:r>
              <a:rPr lang="cs-CZ" sz="2400" dirty="0"/>
              <a:t>-paralelní	</a:t>
            </a:r>
          </a:p>
        </p:txBody>
      </p:sp>
    </p:spTree>
    <p:extLst>
      <p:ext uri="{BB962C8B-B14F-4D97-AF65-F5344CB8AC3E}">
        <p14:creationId xmlns:p14="http://schemas.microsoft.com/office/powerpoint/2010/main" val="1282962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4E9427E8-F9EA-92FF-78F6-C1423FE17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881667"/>
              </p:ext>
            </p:extLst>
          </p:nvPr>
        </p:nvGraphicFramePr>
        <p:xfrm>
          <a:off x="251520" y="692696"/>
          <a:ext cx="8640956" cy="6059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0479">
                  <a:extLst>
                    <a:ext uri="{9D8B030D-6E8A-4147-A177-3AD203B41FA5}">
                      <a16:colId xmlns:a16="http://schemas.microsoft.com/office/drawing/2014/main" val="3721929629"/>
                    </a:ext>
                  </a:extLst>
                </a:gridCol>
                <a:gridCol w="773072">
                  <a:extLst>
                    <a:ext uri="{9D8B030D-6E8A-4147-A177-3AD203B41FA5}">
                      <a16:colId xmlns:a16="http://schemas.microsoft.com/office/drawing/2014/main" val="788709490"/>
                    </a:ext>
                  </a:extLst>
                </a:gridCol>
                <a:gridCol w="1508739">
                  <a:extLst>
                    <a:ext uri="{9D8B030D-6E8A-4147-A177-3AD203B41FA5}">
                      <a16:colId xmlns:a16="http://schemas.microsoft.com/office/drawing/2014/main" val="1818008069"/>
                    </a:ext>
                  </a:extLst>
                </a:gridCol>
                <a:gridCol w="1034920">
                  <a:extLst>
                    <a:ext uri="{9D8B030D-6E8A-4147-A177-3AD203B41FA5}">
                      <a16:colId xmlns:a16="http://schemas.microsoft.com/office/drawing/2014/main" val="2669097654"/>
                    </a:ext>
                  </a:extLst>
                </a:gridCol>
                <a:gridCol w="3827956">
                  <a:extLst>
                    <a:ext uri="{9D8B030D-6E8A-4147-A177-3AD203B41FA5}">
                      <a16:colId xmlns:a16="http://schemas.microsoft.com/office/drawing/2014/main" val="681990223"/>
                    </a:ext>
                  </a:extLst>
                </a:gridCol>
                <a:gridCol w="685790">
                  <a:extLst>
                    <a:ext uri="{9D8B030D-6E8A-4147-A177-3AD203B41FA5}">
                      <a16:colId xmlns:a16="http://schemas.microsoft.com/office/drawing/2014/main" val="709314379"/>
                    </a:ext>
                  </a:extLst>
                </a:gridCol>
              </a:tblGrid>
              <a:tr h="118508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Stupeň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 anchor="ctr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Znak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 anchor="ctr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Číslo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 anchor="ctr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Dat. vydání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 anchor="ctr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Název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 anchor="ctr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Cena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 anchor="ctr"/>
                </a:tc>
                <a:extLst>
                  <a:ext uri="{0D108BD9-81ED-4DB2-BD59-A6C34878D82A}">
                    <a16:rowId xmlns:a16="http://schemas.microsoft.com/office/drawing/2014/main" val="3545102621"/>
                  </a:ext>
                </a:extLst>
              </a:tr>
              <a:tr h="406772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060401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15316-4-3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1.11.2019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Energetická náročnost budov - Metoda výpočtu potřeb energie a účinností soustav - Část 4-3: Výroba tepla, solární tepelné a fotovoltaické soustavy, Modul M3-8-3, M8-8-3, M11-8-3.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698,5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extLst>
                  <a:ext uri="{0D108BD9-81ED-4DB2-BD59-A6C34878D82A}">
                    <a16:rowId xmlns:a16="http://schemas.microsoft.com/office/drawing/2014/main" val="3471146441"/>
                  </a:ext>
                </a:extLst>
              </a:tr>
              <a:tr h="310684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310540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16603-20-08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1.4.2015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Kosmické inženýrství - Část 20-08: Fotovoltaické sestavy a součásti (Norma k přímému použití jako ČSN).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1094,5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extLst>
                  <a:ext uri="{0D108BD9-81ED-4DB2-BD59-A6C34878D82A}">
                    <a16:rowId xmlns:a16="http://schemas.microsoft.com/office/drawing/2014/main" val="3787296379"/>
                  </a:ext>
                </a:extLst>
              </a:tr>
              <a:tr h="310684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332000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332000-7-712-ed.2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1.10.2016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Elektrické instalace nízkého napětí - Část 7-712: Zařízení jednoúčelová a ve zvláštních objektech - Fotovoltaické (PV) systémy.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306,9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extLst>
                  <a:ext uri="{0D108BD9-81ED-4DB2-BD59-A6C34878D82A}">
                    <a16:rowId xmlns:a16="http://schemas.microsoft.com/office/drawing/2014/main" val="532610443"/>
                  </a:ext>
                </a:extLst>
              </a:tr>
              <a:tr h="310684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341392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61643-31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1.10.2019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Ochrany před přepětím nízkého napětí - Část 31: Požadavky a zkoušky pro SPD ve fotovoltaických instalacích.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493,9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extLst>
                  <a:ext uri="{0D108BD9-81ED-4DB2-BD59-A6C34878D82A}">
                    <a16:rowId xmlns:a16="http://schemas.microsoft.com/office/drawing/2014/main" val="638490493"/>
                  </a:ext>
                </a:extLst>
              </a:tr>
              <a:tr h="406772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ČSNCLC/TS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341394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50539-12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1.5.2013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Ochrany před přepětím nízkého napětí - Ochrany před přepětím pro zvláštní použití zahrnující DC - Část 12: Zásady výběru a použití - SPD připojená do fotovoltaických instalací.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202,4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extLst>
                  <a:ext uri="{0D108BD9-81ED-4DB2-BD59-A6C34878D82A}">
                    <a16:rowId xmlns:a16="http://schemas.microsoft.com/office/drawing/2014/main" val="3538943391"/>
                  </a:ext>
                </a:extLst>
              </a:tr>
              <a:tr h="310684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ČSNIEC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347029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62930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1.2.2021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Elektrické kabely pro fotovoltaické systémy se stejnosměrným napětím 1,5 kV. (Norma přebírající anglický originál, vlastní text je součástí výtisku).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317,9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extLst>
                  <a:ext uri="{0D108BD9-81ED-4DB2-BD59-A6C34878D82A}">
                    <a16:rowId xmlns:a16="http://schemas.microsoft.com/office/drawing/2014/main" val="669124048"/>
                  </a:ext>
                </a:extLst>
              </a:tr>
              <a:tr h="118508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347113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50618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1.10.2015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Elektrické kabely pro fotovoltaické systémy.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317,9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extLst>
                  <a:ext uri="{0D108BD9-81ED-4DB2-BD59-A6C34878D82A}">
                    <a16:rowId xmlns:a16="http://schemas.microsoft.com/office/drawing/2014/main" val="3494091338"/>
                  </a:ext>
                </a:extLst>
              </a:tr>
              <a:tr h="310684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354701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60269-6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1.12.2011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Pojistky nízkého napětí - Část 6: Doplňující požadavky na pojistkové vložky pro ochranu solárních fotovoltaických energetických systémů.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317,9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extLst>
                  <a:ext uri="{0D108BD9-81ED-4DB2-BD59-A6C34878D82A}">
                    <a16:rowId xmlns:a16="http://schemas.microsoft.com/office/drawing/2014/main" val="4100950811"/>
                  </a:ext>
                </a:extLst>
              </a:tr>
              <a:tr h="406772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364365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61427-1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1.1.2014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 dirty="0">
                          <a:effectLst/>
                        </a:rPr>
                        <a:t>Akumulátorové články a baterie pro akumulaci obnovitelné energie - Obecné požadavky a metody zkoušek - Část 1: Fotovoltaické aplikace bez připojení k rozvodné síti.</a:t>
                      </a:r>
                      <a:endParaRPr lang="cs-CZ" sz="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202,4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extLst>
                  <a:ext uri="{0D108BD9-81ED-4DB2-BD59-A6C34878D82A}">
                    <a16:rowId xmlns:a16="http://schemas.microsoft.com/office/drawing/2014/main" val="790174252"/>
                  </a:ext>
                </a:extLst>
              </a:tr>
              <a:tr h="214597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ČSNCLC/TS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364600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61836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1.3.2012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Solární fotovoltaické energetické systémy - Termíny, definice a značky.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539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extLst>
                  <a:ext uri="{0D108BD9-81ED-4DB2-BD59-A6C34878D82A}">
                    <a16:rowId xmlns:a16="http://schemas.microsoft.com/office/drawing/2014/main" val="3563585201"/>
                  </a:ext>
                </a:extLst>
              </a:tr>
              <a:tr h="406772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364601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60891-ed.2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1.10.2010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Fotovoltaické součástky - Postupy pro korekce teploty a ozařování na změřených voltampérových charakteristikách. (Norma přebírající anglický originál, vlastní text je součástí výtisku).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317,9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extLst>
                  <a:ext uri="{0D108BD9-81ED-4DB2-BD59-A6C34878D82A}">
                    <a16:rowId xmlns:a16="http://schemas.microsoft.com/office/drawing/2014/main" val="2843955857"/>
                  </a:ext>
                </a:extLst>
              </a:tr>
              <a:tr h="406772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364604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60904-1-ed.2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1.6.2007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Fotovoltaické součástky - Část 1: Měření fotovoltaických voltampérových charakteristik. (Norma přebírající anglický originál, vlastní text je součástí výtisku). (Platnost do 30.10.2023).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317,9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extLst>
                  <a:ext uri="{0D108BD9-81ED-4DB2-BD59-A6C34878D82A}">
                    <a16:rowId xmlns:a16="http://schemas.microsoft.com/office/drawing/2014/main" val="4065791840"/>
                  </a:ext>
                </a:extLst>
              </a:tr>
              <a:tr h="214597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364604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60904-1-ed.2:2007/Z1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1.7.2021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Fotovoltaické součástky - Část 1: Měření fotovoltaických voltampérových charakteristik.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26,4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extLst>
                  <a:ext uri="{0D108BD9-81ED-4DB2-BD59-A6C34878D82A}">
                    <a16:rowId xmlns:a16="http://schemas.microsoft.com/office/drawing/2014/main" val="1387674198"/>
                  </a:ext>
                </a:extLst>
              </a:tr>
              <a:tr h="406772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ČSNENIEC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364604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60904-1-ed.3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1.7.2021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Fotovoltaické součástky - Část 1: Měření fotovoltaických voltampérových charakteristik. (Norma přebírající anglický originál, vlastní text je součástí výtisku).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394,9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extLst>
                  <a:ext uri="{0D108BD9-81ED-4DB2-BD59-A6C34878D82A}">
                    <a16:rowId xmlns:a16="http://schemas.microsoft.com/office/drawing/2014/main" val="3674074362"/>
                  </a:ext>
                </a:extLst>
              </a:tr>
              <a:tr h="406772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364604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60904-1-1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1.2.2018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 dirty="0">
                          <a:effectLst/>
                        </a:rPr>
                        <a:t>Fotovoltaické součástky - Část 1-1: Měření voltampérových charakteristik fotovoltaických (PV) součástek s více přechody (Norma k přímému použití jako ČSN).</a:t>
                      </a:r>
                      <a:endParaRPr lang="cs-CZ" sz="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306,9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extLst>
                  <a:ext uri="{0D108BD9-81ED-4DB2-BD59-A6C34878D82A}">
                    <a16:rowId xmlns:a16="http://schemas.microsoft.com/office/drawing/2014/main" val="676520799"/>
                  </a:ext>
                </a:extLst>
              </a:tr>
              <a:tr h="406772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364604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60904-2-ed.3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1.10.2015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Fotovoltaické součástky - Část 2: Požadavky na referenční fotovoltaické součástky. (Norma přebírající anglický originál, vlastní text je součástí výtisku).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306,9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extLst>
                  <a:ext uri="{0D108BD9-81ED-4DB2-BD59-A6C34878D82A}">
                    <a16:rowId xmlns:a16="http://schemas.microsoft.com/office/drawing/2014/main" val="94145318"/>
                  </a:ext>
                </a:extLst>
              </a:tr>
              <a:tr h="502860"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ČSNENIEC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364604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60904-3-ed.4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1.11.2019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>
                          <a:effectLst/>
                        </a:rPr>
                        <a:t>Fotovoltaické součástky - Část 3: Zásady měření pro zemské fotovoltaické (PV) solární součástky s referenčními údaji spektrálního rozložení ozařování. (Norma přebírající anglický originál, vlastní text je součástí výtisku).</a:t>
                      </a:r>
                      <a:endParaRPr lang="cs-CZ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tc>
                  <a:txBody>
                    <a:bodyPr/>
                    <a:lstStyle/>
                    <a:p>
                      <a:r>
                        <a:rPr lang="cs-CZ" sz="800" kern="50" dirty="0">
                          <a:effectLst/>
                        </a:rPr>
                        <a:t>515,9</a:t>
                      </a:r>
                      <a:endParaRPr lang="cs-CZ" sz="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Lucida Sans" panose="020B0602030504020204" pitchFamily="34" charset="0"/>
                      </a:endParaRPr>
                    </a:p>
                  </a:txBody>
                  <a:tcPr marL="7861" marR="7861" marT="7861" marB="7861"/>
                </a:tc>
                <a:extLst>
                  <a:ext uri="{0D108BD9-81ED-4DB2-BD59-A6C34878D82A}">
                    <a16:rowId xmlns:a16="http://schemas.microsoft.com/office/drawing/2014/main" val="1337211982"/>
                  </a:ext>
                </a:extLst>
              </a:tr>
            </a:tbl>
          </a:graphicData>
        </a:graphic>
      </p:graphicFrame>
      <p:sp>
        <p:nvSpPr>
          <p:cNvPr id="4" name="Nadpis 1">
            <a:extLst>
              <a:ext uri="{FF2B5EF4-FFF2-40B4-BE49-F238E27FC236}">
                <a16:creationId xmlns:a16="http://schemas.microsoft.com/office/drawing/2014/main" id="{97C54E7D-322D-F996-4680-3FBC532B9BE3}"/>
              </a:ext>
            </a:extLst>
          </p:cNvPr>
          <p:cNvSpPr txBox="1">
            <a:spLocks/>
          </p:cNvSpPr>
          <p:nvPr/>
        </p:nvSpPr>
        <p:spPr>
          <a:xfrm>
            <a:off x="251520" y="188640"/>
            <a:ext cx="8640958" cy="21602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>
              <a:defRPr/>
            </a:pPr>
            <a:r>
              <a:rPr lang="cs-CZ" sz="2400" kern="0" dirty="0">
                <a:solidFill>
                  <a:schemeClr val="accent1"/>
                </a:solidFill>
              </a:rPr>
              <a:t>Fotovoltaika v českých normách</a:t>
            </a:r>
          </a:p>
        </p:txBody>
      </p:sp>
    </p:spTree>
    <p:extLst>
      <p:ext uri="{BB962C8B-B14F-4D97-AF65-F5344CB8AC3E}">
        <p14:creationId xmlns:p14="http://schemas.microsoft.com/office/powerpoint/2010/main" val="2931214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8C121F-CD7E-6524-41F1-48FF78A16CAC}"/>
              </a:ext>
            </a:extLst>
          </p:cNvPr>
          <p:cNvSpPr txBox="1">
            <a:spLocks/>
          </p:cNvSpPr>
          <p:nvPr/>
        </p:nvSpPr>
        <p:spPr bwMode="auto">
          <a:xfrm>
            <a:off x="0" y="1700808"/>
            <a:ext cx="7884368" cy="36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>
              <a:defRPr/>
            </a:pPr>
            <a:endParaRPr lang="pl-PL" sz="4000" b="0" kern="0" dirty="0"/>
          </a:p>
          <a:p>
            <a:pPr algn="ctr">
              <a:defRPr/>
            </a:pPr>
            <a:r>
              <a:rPr lang="pl-PL" sz="4000" b="0" kern="0" dirty="0" err="1"/>
              <a:t>Děkuji</a:t>
            </a:r>
            <a:r>
              <a:rPr lang="pl-PL" sz="4000" b="0" kern="0" dirty="0"/>
              <a:t> za </a:t>
            </a:r>
            <a:r>
              <a:rPr lang="pl-PL" sz="4000" b="0" kern="0" dirty="0" err="1"/>
              <a:t>pozornost</a:t>
            </a:r>
            <a:endParaRPr lang="pl-PL" sz="4000" b="0" kern="0" dirty="0"/>
          </a:p>
          <a:p>
            <a:pPr algn="ctr">
              <a:defRPr/>
            </a:pPr>
            <a:endParaRPr lang="pl-PL" sz="4000" b="0" kern="0" dirty="0"/>
          </a:p>
          <a:p>
            <a:pPr algn="ctr">
              <a:defRPr/>
            </a:pPr>
            <a:r>
              <a:rPr lang="pl-PL" sz="4000" b="0" kern="0" dirty="0"/>
              <a:t>Ing. Petr Krzywoń</a:t>
            </a:r>
          </a:p>
          <a:p>
            <a:pPr algn="ctr">
              <a:defRPr/>
            </a:pPr>
            <a:endParaRPr lang="pl-PL" sz="4000" b="0" kern="0" dirty="0"/>
          </a:p>
          <a:p>
            <a:pPr algn="ctr">
              <a:defRPr/>
            </a:pPr>
            <a:endParaRPr lang="pl-PL" sz="4000" b="0" kern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64CAD-11E4-81FB-28FC-BDF137E3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cs-CZ" dirty="0"/>
              <a:t>Tepelné čerpadlo </a:t>
            </a:r>
            <a:br>
              <a:rPr lang="cs-CZ" dirty="0"/>
            </a:br>
            <a:r>
              <a:rPr lang="cs-CZ" dirty="0"/>
              <a:t>princip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9DCEB29-2650-B36C-7647-F1F285C6D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4" y="2283971"/>
            <a:ext cx="6848781" cy="264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0911"/>
      </p:ext>
    </p:extLst>
  </p:cSld>
  <p:clrMapOvr>
    <a:masterClrMapping/>
  </p:clrMapOvr>
  <p:transition spd="slow"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A1D73-FB8A-3B43-BB87-8FE3746C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Vzduch - Voda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06180C-B9DA-16D5-ED96-B035CA4A6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5516563"/>
            <a:ext cx="6275387" cy="363537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sz="1800" dirty="0">
                <a:hlinkClick r:id="rId2"/>
              </a:rPr>
              <a:t>https://onlineschool.cz/termomechanika/carnotuv-cyklus/</a:t>
            </a:r>
            <a:endParaRPr lang="cs-CZ" sz="1800" dirty="0"/>
          </a:p>
        </p:txBody>
      </p:sp>
      <p:cxnSp>
        <p:nvCxnSpPr>
          <p:cNvPr id="5" name="Přímá spojovací čára 4">
            <a:extLst>
              <a:ext uri="{FF2B5EF4-FFF2-40B4-BE49-F238E27FC236}">
                <a16:creationId xmlns:a16="http://schemas.microsoft.com/office/drawing/2014/main" id="{C0E91C89-C2D2-997A-1EF0-600C53E7D6C5}"/>
              </a:ext>
            </a:extLst>
          </p:cNvPr>
          <p:cNvCxnSpPr/>
          <p:nvPr/>
        </p:nvCxnSpPr>
        <p:spPr>
          <a:xfrm flipH="1">
            <a:off x="1403350" y="1920875"/>
            <a:ext cx="3168650" cy="12207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3EA8176B-CCF5-7B49-4D0F-DCC949B473A1}"/>
              </a:ext>
            </a:extLst>
          </p:cNvPr>
          <p:cNvCxnSpPr/>
          <p:nvPr/>
        </p:nvCxnSpPr>
        <p:spPr>
          <a:xfrm>
            <a:off x="4572000" y="1920875"/>
            <a:ext cx="3384550" cy="12207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BD08C225-4126-1D70-2003-171543715900}"/>
              </a:ext>
            </a:extLst>
          </p:cNvPr>
          <p:cNvSpPr/>
          <p:nvPr/>
        </p:nvSpPr>
        <p:spPr>
          <a:xfrm>
            <a:off x="5795963" y="2997200"/>
            <a:ext cx="298767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E3EB58A-9302-A543-0C76-B52C348604CC}"/>
              </a:ext>
            </a:extLst>
          </p:cNvPr>
          <p:cNvSpPr/>
          <p:nvPr/>
        </p:nvSpPr>
        <p:spPr>
          <a:xfrm>
            <a:off x="504825" y="2997200"/>
            <a:ext cx="298767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7656" name="TextovéPole 10">
            <a:extLst>
              <a:ext uri="{FF2B5EF4-FFF2-40B4-BE49-F238E27FC236}">
                <a16:creationId xmlns:a16="http://schemas.microsoft.com/office/drawing/2014/main" id="{DA45CBF1-7F37-CC20-AED0-EF5693420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068638"/>
            <a:ext cx="2592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>
                <a:solidFill>
                  <a:schemeClr val="tx2"/>
                </a:solidFill>
              </a:rPr>
              <a:t>Monoblok</a:t>
            </a:r>
          </a:p>
        </p:txBody>
      </p:sp>
      <p:sp>
        <p:nvSpPr>
          <p:cNvPr id="27657" name="TextovéPole 11">
            <a:extLst>
              <a:ext uri="{FF2B5EF4-FFF2-40B4-BE49-F238E27FC236}">
                <a16:creationId xmlns:a16="http://schemas.microsoft.com/office/drawing/2014/main" id="{E6CDCD04-2724-4C2E-6159-5F9CF9CDC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068638"/>
            <a:ext cx="2592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>
                <a:solidFill>
                  <a:schemeClr val="tx2"/>
                </a:solidFill>
              </a:rPr>
              <a:t>Split</a:t>
            </a:r>
          </a:p>
        </p:txBody>
      </p:sp>
    </p:spTree>
    <p:extLst>
      <p:ext uri="{BB962C8B-B14F-4D97-AF65-F5344CB8AC3E}">
        <p14:creationId xmlns:p14="http://schemas.microsoft.com/office/powerpoint/2010/main" val="1061798464"/>
      </p:ext>
    </p:extLst>
  </p:cSld>
  <p:clrMapOvr>
    <a:masterClrMapping/>
  </p:clrMapOvr>
  <p:transition spd="slow"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64CAD-11E4-81FB-28FC-BDF137E3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cs-CZ" dirty="0"/>
              <a:t>Tepelné čerpadlo </a:t>
            </a:r>
            <a:br>
              <a:rPr lang="cs-CZ" dirty="0"/>
            </a:br>
            <a:r>
              <a:rPr lang="cs-CZ" dirty="0"/>
              <a:t>typ „monoblok“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B939D32-CDB8-F303-A5E4-B43BBE7CE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8" y="1930400"/>
            <a:ext cx="6336704" cy="352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7336"/>
      </p:ext>
    </p:extLst>
  </p:cSld>
  <p:clrMapOvr>
    <a:masterClrMapping/>
  </p:clrMapOvr>
  <p:transition spd="slow"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64CAD-11E4-81FB-28FC-BDF137E3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cs-CZ" dirty="0"/>
              <a:t>Tepelné čerpadlo </a:t>
            </a:r>
            <a:br>
              <a:rPr lang="cs-CZ" dirty="0"/>
            </a:br>
            <a:r>
              <a:rPr lang="cs-CZ" dirty="0"/>
              <a:t>typ „split“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E20CFD-424D-A3B1-5609-D54590E58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30400"/>
            <a:ext cx="674028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49898"/>
      </p:ext>
    </p:extLst>
  </p:cSld>
  <p:clrMapOvr>
    <a:masterClrMapping/>
  </p:clrMapOvr>
  <p:transition spd="slow"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6856FA1-F46B-24E4-A9DB-9B0C44CC9C70}"/>
              </a:ext>
            </a:extLst>
          </p:cNvPr>
          <p:cNvSpPr/>
          <p:nvPr/>
        </p:nvSpPr>
        <p:spPr>
          <a:xfrm>
            <a:off x="2555875" y="2205038"/>
            <a:ext cx="4248150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A6C6E245-C8CA-1AA0-E9F9-2672C42392D7}"/>
              </a:ext>
            </a:extLst>
          </p:cNvPr>
          <p:cNvSpPr/>
          <p:nvPr/>
        </p:nvSpPr>
        <p:spPr>
          <a:xfrm>
            <a:off x="2555875" y="857250"/>
            <a:ext cx="4248150" cy="134778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B615D76-874B-6414-E79A-03002F657408}"/>
              </a:ext>
            </a:extLst>
          </p:cNvPr>
          <p:cNvSpPr/>
          <p:nvPr/>
        </p:nvSpPr>
        <p:spPr>
          <a:xfrm>
            <a:off x="1835150" y="3933825"/>
            <a:ext cx="504825" cy="16557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B99CD17-19FE-A78E-55EF-A271A2576376}"/>
              </a:ext>
            </a:extLst>
          </p:cNvPr>
          <p:cNvSpPr/>
          <p:nvPr/>
        </p:nvSpPr>
        <p:spPr>
          <a:xfrm>
            <a:off x="2700338" y="4652963"/>
            <a:ext cx="1871662" cy="7921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39381149-0500-8F37-6B4C-B6E567C9E261}"/>
              </a:ext>
            </a:extLst>
          </p:cNvPr>
          <p:cNvCxnSpPr/>
          <p:nvPr/>
        </p:nvCxnSpPr>
        <p:spPr>
          <a:xfrm flipH="1">
            <a:off x="395288" y="4652963"/>
            <a:ext cx="100806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F77235EE-EC40-F664-FCD3-284A3A707359}"/>
              </a:ext>
            </a:extLst>
          </p:cNvPr>
          <p:cNvCxnSpPr/>
          <p:nvPr/>
        </p:nvCxnSpPr>
        <p:spPr>
          <a:xfrm flipH="1" flipV="1">
            <a:off x="611188" y="3716338"/>
            <a:ext cx="792162" cy="7207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F73E72CF-33D5-FB56-70B2-C57E8D921FE1}"/>
              </a:ext>
            </a:extLst>
          </p:cNvPr>
          <p:cNvCxnSpPr/>
          <p:nvPr/>
        </p:nvCxnSpPr>
        <p:spPr>
          <a:xfrm flipH="1">
            <a:off x="611188" y="4868863"/>
            <a:ext cx="792162" cy="5048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>
            <a:extLst>
              <a:ext uri="{FF2B5EF4-FFF2-40B4-BE49-F238E27FC236}">
                <a16:creationId xmlns:a16="http://schemas.microsoft.com/office/drawing/2014/main" id="{EE381388-C166-0F4E-82AE-1ECAB60DA70A}"/>
              </a:ext>
            </a:extLst>
          </p:cNvPr>
          <p:cNvCxnSpPr/>
          <p:nvPr/>
        </p:nvCxnSpPr>
        <p:spPr>
          <a:xfrm>
            <a:off x="3563938" y="4292600"/>
            <a:ext cx="0" cy="360363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F36109D4-DA11-D380-1C82-79A508D6C5AC}"/>
              </a:ext>
            </a:extLst>
          </p:cNvPr>
          <p:cNvSpPr/>
          <p:nvPr/>
        </p:nvSpPr>
        <p:spPr>
          <a:xfrm>
            <a:off x="0" y="5816600"/>
            <a:ext cx="9144000" cy="195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131B9D21-9E1B-ABAE-72E5-C328B8D4E4F9}"/>
              </a:ext>
            </a:extLst>
          </p:cNvPr>
          <p:cNvSpPr/>
          <p:nvPr/>
        </p:nvSpPr>
        <p:spPr>
          <a:xfrm flipH="1">
            <a:off x="2195513" y="5589588"/>
            <a:ext cx="46037" cy="215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2786094B-9630-BC46-43FD-607B84D31125}"/>
              </a:ext>
            </a:extLst>
          </p:cNvPr>
          <p:cNvSpPr/>
          <p:nvPr/>
        </p:nvSpPr>
        <p:spPr>
          <a:xfrm flipH="1">
            <a:off x="1979613" y="5589588"/>
            <a:ext cx="46037" cy="215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8685" name="TextovéPole 17">
            <a:extLst>
              <a:ext uri="{FF2B5EF4-FFF2-40B4-BE49-F238E27FC236}">
                <a16:creationId xmlns:a16="http://schemas.microsoft.com/office/drawing/2014/main" id="{B874C4C1-61C7-30E8-0B7E-A30FE6388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300" y="4714875"/>
            <a:ext cx="2087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/>
              <a:t>Radiátory, podlahové topení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7F22B193-1744-67DE-B9F7-A39EEC9F8CD4}"/>
              </a:ext>
            </a:extLst>
          </p:cNvPr>
          <p:cNvSpPr/>
          <p:nvPr/>
        </p:nvSpPr>
        <p:spPr>
          <a:xfrm>
            <a:off x="5580063" y="3789363"/>
            <a:ext cx="792162" cy="1871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8687" name="TextovéPole 27">
            <a:extLst>
              <a:ext uri="{FF2B5EF4-FFF2-40B4-BE49-F238E27FC236}">
                <a16:creationId xmlns:a16="http://schemas.microsoft.com/office/drawing/2014/main" id="{31840644-933B-0812-A907-696A0418FFF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048544" y="4648994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/>
              <a:t>Monoblok</a:t>
            </a:r>
          </a:p>
        </p:txBody>
      </p: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C9E8D04A-3DEA-00FB-D1DE-37AEDD46F204}"/>
              </a:ext>
            </a:extLst>
          </p:cNvPr>
          <p:cNvCxnSpPr/>
          <p:nvPr/>
        </p:nvCxnSpPr>
        <p:spPr>
          <a:xfrm>
            <a:off x="2339975" y="5516563"/>
            <a:ext cx="3240088" cy="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>
            <a:extLst>
              <a:ext uri="{FF2B5EF4-FFF2-40B4-BE49-F238E27FC236}">
                <a16:creationId xmlns:a16="http://schemas.microsoft.com/office/drawing/2014/main" id="{0D55E268-9261-32A6-99FC-EB9D5B105CD2}"/>
              </a:ext>
            </a:extLst>
          </p:cNvPr>
          <p:cNvCxnSpPr/>
          <p:nvPr/>
        </p:nvCxnSpPr>
        <p:spPr>
          <a:xfrm flipV="1">
            <a:off x="4932363" y="4941888"/>
            <a:ext cx="0" cy="574675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>
            <a:extLst>
              <a:ext uri="{FF2B5EF4-FFF2-40B4-BE49-F238E27FC236}">
                <a16:creationId xmlns:a16="http://schemas.microsoft.com/office/drawing/2014/main" id="{29CA8706-9764-D5F8-59ED-18DF67BDBF69}"/>
              </a:ext>
            </a:extLst>
          </p:cNvPr>
          <p:cNvCxnSpPr/>
          <p:nvPr/>
        </p:nvCxnSpPr>
        <p:spPr>
          <a:xfrm>
            <a:off x="4572000" y="4941888"/>
            <a:ext cx="360363" cy="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a 34">
            <a:extLst>
              <a:ext uri="{FF2B5EF4-FFF2-40B4-BE49-F238E27FC236}">
                <a16:creationId xmlns:a16="http://schemas.microsoft.com/office/drawing/2014/main" id="{1208FE15-1539-7381-C70F-B120BDFE56F3}"/>
              </a:ext>
            </a:extLst>
          </p:cNvPr>
          <p:cNvSpPr/>
          <p:nvPr/>
        </p:nvSpPr>
        <p:spPr>
          <a:xfrm>
            <a:off x="4859338" y="5445125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5E4E6B4C-1F11-B117-0DA1-82B77EA8BACE}"/>
              </a:ext>
            </a:extLst>
          </p:cNvPr>
          <p:cNvSpPr/>
          <p:nvPr/>
        </p:nvSpPr>
        <p:spPr>
          <a:xfrm>
            <a:off x="3492500" y="4221163"/>
            <a:ext cx="142875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38" name="Přímá spojovací šipka 37">
            <a:extLst>
              <a:ext uri="{FF2B5EF4-FFF2-40B4-BE49-F238E27FC236}">
                <a16:creationId xmlns:a16="http://schemas.microsoft.com/office/drawing/2014/main" id="{51121413-C8ED-9A79-C14A-75C264570709}"/>
              </a:ext>
            </a:extLst>
          </p:cNvPr>
          <p:cNvCxnSpPr/>
          <p:nvPr/>
        </p:nvCxnSpPr>
        <p:spPr>
          <a:xfrm flipH="1" flipV="1">
            <a:off x="5651500" y="4508500"/>
            <a:ext cx="649288" cy="73025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>
            <a:extLst>
              <a:ext uri="{FF2B5EF4-FFF2-40B4-BE49-F238E27FC236}">
                <a16:creationId xmlns:a16="http://schemas.microsoft.com/office/drawing/2014/main" id="{22167D8D-852C-C4F4-E8AF-EF3012E36249}"/>
              </a:ext>
            </a:extLst>
          </p:cNvPr>
          <p:cNvCxnSpPr/>
          <p:nvPr/>
        </p:nvCxnSpPr>
        <p:spPr>
          <a:xfrm flipH="1" flipV="1">
            <a:off x="5724525" y="4724400"/>
            <a:ext cx="503238" cy="144463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15CCE973-CF2B-7EBA-3649-9740BDFEFD89}"/>
              </a:ext>
            </a:extLst>
          </p:cNvPr>
          <p:cNvCxnSpPr/>
          <p:nvPr/>
        </p:nvCxnSpPr>
        <p:spPr>
          <a:xfrm flipH="1" flipV="1">
            <a:off x="5651500" y="5013325"/>
            <a:ext cx="649288" cy="21590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>
            <a:extLst>
              <a:ext uri="{FF2B5EF4-FFF2-40B4-BE49-F238E27FC236}">
                <a16:creationId xmlns:a16="http://schemas.microsoft.com/office/drawing/2014/main" id="{8178F760-B39C-6E01-9A47-EF73F6796CDD}"/>
              </a:ext>
            </a:extLst>
          </p:cNvPr>
          <p:cNvCxnSpPr/>
          <p:nvPr/>
        </p:nvCxnSpPr>
        <p:spPr>
          <a:xfrm flipH="1" flipV="1">
            <a:off x="5651500" y="5300663"/>
            <a:ext cx="649288" cy="21590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>
            <a:extLst>
              <a:ext uri="{FF2B5EF4-FFF2-40B4-BE49-F238E27FC236}">
                <a16:creationId xmlns:a16="http://schemas.microsoft.com/office/drawing/2014/main" id="{BBBC7190-B370-1B3E-96EA-EA1EFD7BFFA0}"/>
              </a:ext>
            </a:extLst>
          </p:cNvPr>
          <p:cNvCxnSpPr/>
          <p:nvPr/>
        </p:nvCxnSpPr>
        <p:spPr>
          <a:xfrm flipH="1">
            <a:off x="5724525" y="4581525"/>
            <a:ext cx="576263" cy="142875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šipka 44">
            <a:extLst>
              <a:ext uri="{FF2B5EF4-FFF2-40B4-BE49-F238E27FC236}">
                <a16:creationId xmlns:a16="http://schemas.microsoft.com/office/drawing/2014/main" id="{519E9BDF-2C83-0CA5-F0DC-AB8A73BC5C3C}"/>
              </a:ext>
            </a:extLst>
          </p:cNvPr>
          <p:cNvCxnSpPr/>
          <p:nvPr/>
        </p:nvCxnSpPr>
        <p:spPr>
          <a:xfrm flipH="1">
            <a:off x="5651500" y="4868863"/>
            <a:ext cx="576263" cy="144462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>
            <a:extLst>
              <a:ext uri="{FF2B5EF4-FFF2-40B4-BE49-F238E27FC236}">
                <a16:creationId xmlns:a16="http://schemas.microsoft.com/office/drawing/2014/main" id="{B4D68482-DAF3-9E0F-EA81-71DF3315094F}"/>
              </a:ext>
            </a:extLst>
          </p:cNvPr>
          <p:cNvCxnSpPr/>
          <p:nvPr/>
        </p:nvCxnSpPr>
        <p:spPr>
          <a:xfrm flipH="1">
            <a:off x="5651500" y="5229225"/>
            <a:ext cx="649288" cy="7143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>
            <a:extLst>
              <a:ext uri="{FF2B5EF4-FFF2-40B4-BE49-F238E27FC236}">
                <a16:creationId xmlns:a16="http://schemas.microsoft.com/office/drawing/2014/main" id="{F4FE943C-153A-9D0A-A91A-B74B41203FFD}"/>
              </a:ext>
            </a:extLst>
          </p:cNvPr>
          <p:cNvCxnSpPr/>
          <p:nvPr/>
        </p:nvCxnSpPr>
        <p:spPr>
          <a:xfrm flipH="1">
            <a:off x="5580063" y="5516563"/>
            <a:ext cx="720725" cy="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>
            <a:extLst>
              <a:ext uri="{FF2B5EF4-FFF2-40B4-BE49-F238E27FC236}">
                <a16:creationId xmlns:a16="http://schemas.microsoft.com/office/drawing/2014/main" id="{779A4CB6-0937-54CD-DB47-0DB027C740A1}"/>
              </a:ext>
            </a:extLst>
          </p:cNvPr>
          <p:cNvCxnSpPr/>
          <p:nvPr/>
        </p:nvCxnSpPr>
        <p:spPr>
          <a:xfrm>
            <a:off x="2339975" y="4292600"/>
            <a:ext cx="3960813" cy="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šipka 62">
            <a:extLst>
              <a:ext uri="{FF2B5EF4-FFF2-40B4-BE49-F238E27FC236}">
                <a16:creationId xmlns:a16="http://schemas.microsoft.com/office/drawing/2014/main" id="{40F3A837-091E-A262-DC44-D3929A412FD4}"/>
              </a:ext>
            </a:extLst>
          </p:cNvPr>
          <p:cNvCxnSpPr/>
          <p:nvPr/>
        </p:nvCxnSpPr>
        <p:spPr>
          <a:xfrm flipH="1">
            <a:off x="5651500" y="4292600"/>
            <a:ext cx="649288" cy="21590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3" name="TextovéPole 78">
            <a:extLst>
              <a:ext uri="{FF2B5EF4-FFF2-40B4-BE49-F238E27FC236}">
                <a16:creationId xmlns:a16="http://schemas.microsoft.com/office/drawing/2014/main" id="{FF2D5C9F-8C8B-BB43-93B9-BA5D8A744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981075"/>
            <a:ext cx="3887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/>
              <a:t>Monoblok jednotka</a:t>
            </a:r>
          </a:p>
        </p:txBody>
      </p:sp>
    </p:spTree>
    <p:extLst>
      <p:ext uri="{BB962C8B-B14F-4D97-AF65-F5344CB8AC3E}">
        <p14:creationId xmlns:p14="http://schemas.microsoft.com/office/powerpoint/2010/main" val="524102213"/>
      </p:ext>
    </p:extLst>
  </p:cSld>
  <p:clrMapOvr>
    <a:masterClrMapping/>
  </p:clrMapOvr>
  <p:transition spd="slow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5CEB069-6A98-0161-BCCB-9ADFEA70B0F2}"/>
              </a:ext>
            </a:extLst>
          </p:cNvPr>
          <p:cNvSpPr/>
          <p:nvPr/>
        </p:nvSpPr>
        <p:spPr>
          <a:xfrm>
            <a:off x="2555875" y="2205038"/>
            <a:ext cx="4248150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06AD59DD-2DE7-4416-9A5E-DFDA1B5D0643}"/>
              </a:ext>
            </a:extLst>
          </p:cNvPr>
          <p:cNvSpPr/>
          <p:nvPr/>
        </p:nvSpPr>
        <p:spPr>
          <a:xfrm>
            <a:off x="2555875" y="857250"/>
            <a:ext cx="4248150" cy="134778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5D40069-4FB2-C315-D51A-013342C076B6}"/>
              </a:ext>
            </a:extLst>
          </p:cNvPr>
          <p:cNvSpPr/>
          <p:nvPr/>
        </p:nvSpPr>
        <p:spPr>
          <a:xfrm>
            <a:off x="1835150" y="3933825"/>
            <a:ext cx="504825" cy="16557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93E1A4-659F-21AA-1D28-D0FD44496BB9}"/>
              </a:ext>
            </a:extLst>
          </p:cNvPr>
          <p:cNvSpPr/>
          <p:nvPr/>
        </p:nvSpPr>
        <p:spPr>
          <a:xfrm>
            <a:off x="2700338" y="4652963"/>
            <a:ext cx="1871662" cy="7921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2DD96797-69B3-B6EB-5A40-589435D22421}"/>
              </a:ext>
            </a:extLst>
          </p:cNvPr>
          <p:cNvCxnSpPr/>
          <p:nvPr/>
        </p:nvCxnSpPr>
        <p:spPr>
          <a:xfrm flipH="1">
            <a:off x="395288" y="4652963"/>
            <a:ext cx="100806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B659F5F6-E2A2-A6F3-65AF-E98F6A0AB568}"/>
              </a:ext>
            </a:extLst>
          </p:cNvPr>
          <p:cNvCxnSpPr/>
          <p:nvPr/>
        </p:nvCxnSpPr>
        <p:spPr>
          <a:xfrm flipH="1" flipV="1">
            <a:off x="611188" y="3716338"/>
            <a:ext cx="792162" cy="7207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CA1B5A71-493B-E284-9161-B0571DBD98A6}"/>
              </a:ext>
            </a:extLst>
          </p:cNvPr>
          <p:cNvCxnSpPr/>
          <p:nvPr/>
        </p:nvCxnSpPr>
        <p:spPr>
          <a:xfrm flipH="1">
            <a:off x="611188" y="4868863"/>
            <a:ext cx="792162" cy="5048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ABAE3648-5628-8514-605B-4A409C9FDD39}"/>
              </a:ext>
            </a:extLst>
          </p:cNvPr>
          <p:cNvSpPr/>
          <p:nvPr/>
        </p:nvSpPr>
        <p:spPr>
          <a:xfrm>
            <a:off x="0" y="5816600"/>
            <a:ext cx="9144000" cy="195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CC4293B-FAF7-1E4A-925F-7015C1A8F21A}"/>
              </a:ext>
            </a:extLst>
          </p:cNvPr>
          <p:cNvSpPr/>
          <p:nvPr/>
        </p:nvSpPr>
        <p:spPr>
          <a:xfrm flipH="1">
            <a:off x="2195513" y="5589588"/>
            <a:ext cx="46037" cy="215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1E60C8F-A9A5-2E51-C7A0-65D257C0414C}"/>
              </a:ext>
            </a:extLst>
          </p:cNvPr>
          <p:cNvSpPr/>
          <p:nvPr/>
        </p:nvSpPr>
        <p:spPr>
          <a:xfrm flipH="1">
            <a:off x="1979613" y="5589588"/>
            <a:ext cx="46037" cy="215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9708" name="TextovéPole 17">
            <a:extLst>
              <a:ext uri="{FF2B5EF4-FFF2-40B4-BE49-F238E27FC236}">
                <a16:creationId xmlns:a16="http://schemas.microsoft.com/office/drawing/2014/main" id="{2EFBCE13-A8A5-E157-EA4A-8B8A87CDA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300" y="4714875"/>
            <a:ext cx="2087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/>
              <a:t>Radiátory, podlahové topení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16BFCEDF-91AE-9607-FA8E-B97F1EB17FF1}"/>
              </a:ext>
            </a:extLst>
          </p:cNvPr>
          <p:cNvSpPr/>
          <p:nvPr/>
        </p:nvSpPr>
        <p:spPr>
          <a:xfrm>
            <a:off x="5580063" y="3644900"/>
            <a:ext cx="792162" cy="2016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9710" name="TextovéPole 27">
            <a:extLst>
              <a:ext uri="{FF2B5EF4-FFF2-40B4-BE49-F238E27FC236}">
                <a16:creationId xmlns:a16="http://schemas.microsoft.com/office/drawing/2014/main" id="{C4EC1950-046B-4393-4F0E-58E90FC480F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048544" y="4648994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/>
              <a:t>Split</a:t>
            </a:r>
          </a:p>
        </p:txBody>
      </p: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383B997D-5FA4-2FDC-A8DC-F41F5078410A}"/>
              </a:ext>
            </a:extLst>
          </p:cNvPr>
          <p:cNvCxnSpPr/>
          <p:nvPr/>
        </p:nvCxnSpPr>
        <p:spPr>
          <a:xfrm>
            <a:off x="2339975" y="4076700"/>
            <a:ext cx="719138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>
            <a:extLst>
              <a:ext uri="{FF2B5EF4-FFF2-40B4-BE49-F238E27FC236}">
                <a16:creationId xmlns:a16="http://schemas.microsoft.com/office/drawing/2014/main" id="{BFDB08EF-9AD1-E629-F5D4-76AA349C4801}"/>
              </a:ext>
            </a:extLst>
          </p:cNvPr>
          <p:cNvCxnSpPr/>
          <p:nvPr/>
        </p:nvCxnSpPr>
        <p:spPr>
          <a:xfrm>
            <a:off x="5940425" y="2852738"/>
            <a:ext cx="0" cy="792162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>
            <a:extLst>
              <a:ext uri="{FF2B5EF4-FFF2-40B4-BE49-F238E27FC236}">
                <a16:creationId xmlns:a16="http://schemas.microsoft.com/office/drawing/2014/main" id="{9FF723AF-2745-3B12-216C-FC3A144CBE30}"/>
              </a:ext>
            </a:extLst>
          </p:cNvPr>
          <p:cNvCxnSpPr/>
          <p:nvPr/>
        </p:nvCxnSpPr>
        <p:spPr>
          <a:xfrm flipH="1" flipV="1">
            <a:off x="5651500" y="4508500"/>
            <a:ext cx="649288" cy="73025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>
            <a:extLst>
              <a:ext uri="{FF2B5EF4-FFF2-40B4-BE49-F238E27FC236}">
                <a16:creationId xmlns:a16="http://schemas.microsoft.com/office/drawing/2014/main" id="{E1BA543E-A0E6-DD9B-83F2-84E43205053D}"/>
              </a:ext>
            </a:extLst>
          </p:cNvPr>
          <p:cNvCxnSpPr/>
          <p:nvPr/>
        </p:nvCxnSpPr>
        <p:spPr>
          <a:xfrm flipH="1" flipV="1">
            <a:off x="5724525" y="4724400"/>
            <a:ext cx="503238" cy="144463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FF549573-0C7D-7E46-B6A4-082040CF2A9F}"/>
              </a:ext>
            </a:extLst>
          </p:cNvPr>
          <p:cNvCxnSpPr/>
          <p:nvPr/>
        </p:nvCxnSpPr>
        <p:spPr>
          <a:xfrm flipH="1" flipV="1">
            <a:off x="5651500" y="5013325"/>
            <a:ext cx="649288" cy="21590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>
            <a:extLst>
              <a:ext uri="{FF2B5EF4-FFF2-40B4-BE49-F238E27FC236}">
                <a16:creationId xmlns:a16="http://schemas.microsoft.com/office/drawing/2014/main" id="{2D8023BF-3C59-1839-A36E-23F660C36FA2}"/>
              </a:ext>
            </a:extLst>
          </p:cNvPr>
          <p:cNvCxnSpPr/>
          <p:nvPr/>
        </p:nvCxnSpPr>
        <p:spPr>
          <a:xfrm flipH="1" flipV="1">
            <a:off x="5651500" y="5300663"/>
            <a:ext cx="649288" cy="21590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>
            <a:extLst>
              <a:ext uri="{FF2B5EF4-FFF2-40B4-BE49-F238E27FC236}">
                <a16:creationId xmlns:a16="http://schemas.microsoft.com/office/drawing/2014/main" id="{2901A1F6-CDDE-DAF4-4059-7B921E13E5B7}"/>
              </a:ext>
            </a:extLst>
          </p:cNvPr>
          <p:cNvCxnSpPr/>
          <p:nvPr/>
        </p:nvCxnSpPr>
        <p:spPr>
          <a:xfrm flipH="1">
            <a:off x="5724525" y="4581525"/>
            <a:ext cx="576263" cy="142875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šipka 44">
            <a:extLst>
              <a:ext uri="{FF2B5EF4-FFF2-40B4-BE49-F238E27FC236}">
                <a16:creationId xmlns:a16="http://schemas.microsoft.com/office/drawing/2014/main" id="{EC4AF845-3138-7A5A-1285-346E88C21F81}"/>
              </a:ext>
            </a:extLst>
          </p:cNvPr>
          <p:cNvCxnSpPr/>
          <p:nvPr/>
        </p:nvCxnSpPr>
        <p:spPr>
          <a:xfrm flipH="1">
            <a:off x="5651500" y="4868863"/>
            <a:ext cx="576263" cy="144462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>
            <a:extLst>
              <a:ext uri="{FF2B5EF4-FFF2-40B4-BE49-F238E27FC236}">
                <a16:creationId xmlns:a16="http://schemas.microsoft.com/office/drawing/2014/main" id="{6BA6412E-566B-FE28-D8DA-8C52734BE339}"/>
              </a:ext>
            </a:extLst>
          </p:cNvPr>
          <p:cNvCxnSpPr/>
          <p:nvPr/>
        </p:nvCxnSpPr>
        <p:spPr>
          <a:xfrm flipH="1">
            <a:off x="5651500" y="5229225"/>
            <a:ext cx="649288" cy="7143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>
            <a:extLst>
              <a:ext uri="{FF2B5EF4-FFF2-40B4-BE49-F238E27FC236}">
                <a16:creationId xmlns:a16="http://schemas.microsoft.com/office/drawing/2014/main" id="{08FFC522-C9A3-BEA4-0DBC-EB9B5D8F14E8}"/>
              </a:ext>
            </a:extLst>
          </p:cNvPr>
          <p:cNvCxnSpPr/>
          <p:nvPr/>
        </p:nvCxnSpPr>
        <p:spPr>
          <a:xfrm flipH="1">
            <a:off x="5219700" y="5516563"/>
            <a:ext cx="1081088" cy="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šipka 62">
            <a:extLst>
              <a:ext uri="{FF2B5EF4-FFF2-40B4-BE49-F238E27FC236}">
                <a16:creationId xmlns:a16="http://schemas.microsoft.com/office/drawing/2014/main" id="{6D72ADF2-1371-6824-1596-A92DED3C1231}"/>
              </a:ext>
            </a:extLst>
          </p:cNvPr>
          <p:cNvCxnSpPr/>
          <p:nvPr/>
        </p:nvCxnSpPr>
        <p:spPr>
          <a:xfrm flipH="1">
            <a:off x="5651500" y="4292600"/>
            <a:ext cx="649288" cy="21590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>
            <a:extLst>
              <a:ext uri="{FF2B5EF4-FFF2-40B4-BE49-F238E27FC236}">
                <a16:creationId xmlns:a16="http://schemas.microsoft.com/office/drawing/2014/main" id="{361EBD38-B65B-1BFC-DD06-B76F3F0167AB}"/>
              </a:ext>
            </a:extLst>
          </p:cNvPr>
          <p:cNvSpPr/>
          <p:nvPr/>
        </p:nvSpPr>
        <p:spPr>
          <a:xfrm>
            <a:off x="3132138" y="2997200"/>
            <a:ext cx="576262" cy="936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44" name="Přímá spojovací šipka 43">
            <a:extLst>
              <a:ext uri="{FF2B5EF4-FFF2-40B4-BE49-F238E27FC236}">
                <a16:creationId xmlns:a16="http://schemas.microsoft.com/office/drawing/2014/main" id="{82A25EEC-4118-950E-044C-816D4A91A776}"/>
              </a:ext>
            </a:extLst>
          </p:cNvPr>
          <p:cNvCxnSpPr/>
          <p:nvPr/>
        </p:nvCxnSpPr>
        <p:spPr>
          <a:xfrm>
            <a:off x="3059113" y="2852738"/>
            <a:ext cx="360362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šipka 47">
            <a:extLst>
              <a:ext uri="{FF2B5EF4-FFF2-40B4-BE49-F238E27FC236}">
                <a16:creationId xmlns:a16="http://schemas.microsoft.com/office/drawing/2014/main" id="{861EC776-38DA-F51B-0A3B-E9EF0251DF86}"/>
              </a:ext>
            </a:extLst>
          </p:cNvPr>
          <p:cNvCxnSpPr/>
          <p:nvPr/>
        </p:nvCxnSpPr>
        <p:spPr>
          <a:xfrm flipV="1">
            <a:off x="3059113" y="2852738"/>
            <a:ext cx="0" cy="122396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>
            <a:extLst>
              <a:ext uri="{FF2B5EF4-FFF2-40B4-BE49-F238E27FC236}">
                <a16:creationId xmlns:a16="http://schemas.microsoft.com/office/drawing/2014/main" id="{39E6980D-1A0E-275A-E5CA-762BBC304A8B}"/>
              </a:ext>
            </a:extLst>
          </p:cNvPr>
          <p:cNvCxnSpPr/>
          <p:nvPr/>
        </p:nvCxnSpPr>
        <p:spPr>
          <a:xfrm>
            <a:off x="4859338" y="2852738"/>
            <a:ext cx="0" cy="230505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>
            <a:extLst>
              <a:ext uri="{FF2B5EF4-FFF2-40B4-BE49-F238E27FC236}">
                <a16:creationId xmlns:a16="http://schemas.microsoft.com/office/drawing/2014/main" id="{61388299-811A-6516-3640-A8C3A022E1C1}"/>
              </a:ext>
            </a:extLst>
          </p:cNvPr>
          <p:cNvCxnSpPr/>
          <p:nvPr/>
        </p:nvCxnSpPr>
        <p:spPr>
          <a:xfrm flipV="1">
            <a:off x="3419475" y="2852738"/>
            <a:ext cx="0" cy="151288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61">
            <a:extLst>
              <a:ext uri="{FF2B5EF4-FFF2-40B4-BE49-F238E27FC236}">
                <a16:creationId xmlns:a16="http://schemas.microsoft.com/office/drawing/2014/main" id="{7669C914-16C7-7170-A26F-799A7D143B3E}"/>
              </a:ext>
            </a:extLst>
          </p:cNvPr>
          <p:cNvCxnSpPr/>
          <p:nvPr/>
        </p:nvCxnSpPr>
        <p:spPr>
          <a:xfrm>
            <a:off x="2339975" y="4365625"/>
            <a:ext cx="1079500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>
            <a:extLst>
              <a:ext uri="{FF2B5EF4-FFF2-40B4-BE49-F238E27FC236}">
                <a16:creationId xmlns:a16="http://schemas.microsoft.com/office/drawing/2014/main" id="{A611C06C-C7FF-6C49-9EE2-53EFA8CEC6E8}"/>
              </a:ext>
            </a:extLst>
          </p:cNvPr>
          <p:cNvCxnSpPr/>
          <p:nvPr/>
        </p:nvCxnSpPr>
        <p:spPr>
          <a:xfrm>
            <a:off x="3563938" y="2852738"/>
            <a:ext cx="0" cy="1800225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šipka 65">
            <a:extLst>
              <a:ext uri="{FF2B5EF4-FFF2-40B4-BE49-F238E27FC236}">
                <a16:creationId xmlns:a16="http://schemas.microsoft.com/office/drawing/2014/main" id="{AD8EED74-0CD1-BBFF-BE3D-2B60BA392E1B}"/>
              </a:ext>
            </a:extLst>
          </p:cNvPr>
          <p:cNvCxnSpPr/>
          <p:nvPr/>
        </p:nvCxnSpPr>
        <p:spPr>
          <a:xfrm>
            <a:off x="3563938" y="2852738"/>
            <a:ext cx="2376487" cy="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šipka 70">
            <a:extLst>
              <a:ext uri="{FF2B5EF4-FFF2-40B4-BE49-F238E27FC236}">
                <a16:creationId xmlns:a16="http://schemas.microsoft.com/office/drawing/2014/main" id="{D73AE12E-7224-1931-A5B7-C3660A239093}"/>
              </a:ext>
            </a:extLst>
          </p:cNvPr>
          <p:cNvCxnSpPr/>
          <p:nvPr/>
        </p:nvCxnSpPr>
        <p:spPr>
          <a:xfrm>
            <a:off x="4572000" y="5157788"/>
            <a:ext cx="287338" cy="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ipsa 72">
            <a:extLst>
              <a:ext uri="{FF2B5EF4-FFF2-40B4-BE49-F238E27FC236}">
                <a16:creationId xmlns:a16="http://schemas.microsoft.com/office/drawing/2014/main" id="{5C313C38-00E1-5B35-984D-C94EFA501584}"/>
              </a:ext>
            </a:extLst>
          </p:cNvPr>
          <p:cNvSpPr/>
          <p:nvPr/>
        </p:nvSpPr>
        <p:spPr>
          <a:xfrm>
            <a:off x="3492500" y="41497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74" name="Přímá spojovací šipka 73">
            <a:extLst>
              <a:ext uri="{FF2B5EF4-FFF2-40B4-BE49-F238E27FC236}">
                <a16:creationId xmlns:a16="http://schemas.microsoft.com/office/drawing/2014/main" id="{48D5FAC5-EBEA-9570-D7AF-845CE5FCDCF9}"/>
              </a:ext>
            </a:extLst>
          </p:cNvPr>
          <p:cNvCxnSpPr/>
          <p:nvPr/>
        </p:nvCxnSpPr>
        <p:spPr>
          <a:xfrm>
            <a:off x="3563938" y="4221163"/>
            <a:ext cx="1655762" cy="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šipka 75">
            <a:extLst>
              <a:ext uri="{FF2B5EF4-FFF2-40B4-BE49-F238E27FC236}">
                <a16:creationId xmlns:a16="http://schemas.microsoft.com/office/drawing/2014/main" id="{87264B22-2C88-47F0-4619-FAC0011A71C3}"/>
              </a:ext>
            </a:extLst>
          </p:cNvPr>
          <p:cNvCxnSpPr/>
          <p:nvPr/>
        </p:nvCxnSpPr>
        <p:spPr>
          <a:xfrm>
            <a:off x="5219700" y="4221163"/>
            <a:ext cx="0" cy="129540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>
            <a:extLst>
              <a:ext uri="{FF2B5EF4-FFF2-40B4-BE49-F238E27FC236}">
                <a16:creationId xmlns:a16="http://schemas.microsoft.com/office/drawing/2014/main" id="{804ADEBB-DF29-8364-4DE1-A320132B917E}"/>
              </a:ext>
            </a:extLst>
          </p:cNvPr>
          <p:cNvCxnSpPr/>
          <p:nvPr/>
        </p:nvCxnSpPr>
        <p:spPr>
          <a:xfrm flipH="1" flipV="1">
            <a:off x="5651500" y="4076700"/>
            <a:ext cx="649288" cy="21590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ovací šipka 79">
            <a:extLst>
              <a:ext uri="{FF2B5EF4-FFF2-40B4-BE49-F238E27FC236}">
                <a16:creationId xmlns:a16="http://schemas.microsoft.com/office/drawing/2014/main" id="{4343E798-360B-3629-7E58-4FC8D6C8A10A}"/>
              </a:ext>
            </a:extLst>
          </p:cNvPr>
          <p:cNvCxnSpPr/>
          <p:nvPr/>
        </p:nvCxnSpPr>
        <p:spPr>
          <a:xfrm flipH="1">
            <a:off x="5651500" y="3933825"/>
            <a:ext cx="576263" cy="142875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ovací šipka 80">
            <a:extLst>
              <a:ext uri="{FF2B5EF4-FFF2-40B4-BE49-F238E27FC236}">
                <a16:creationId xmlns:a16="http://schemas.microsoft.com/office/drawing/2014/main" id="{2FE6BDBB-2CCF-6671-51C9-1BAA03041C28}"/>
              </a:ext>
            </a:extLst>
          </p:cNvPr>
          <p:cNvCxnSpPr>
            <a:endCxn id="23" idx="0"/>
          </p:cNvCxnSpPr>
          <p:nvPr/>
        </p:nvCxnSpPr>
        <p:spPr>
          <a:xfrm flipH="1" flipV="1">
            <a:off x="5976938" y="3644900"/>
            <a:ext cx="250825" cy="288925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bdélník 86">
            <a:extLst>
              <a:ext uri="{FF2B5EF4-FFF2-40B4-BE49-F238E27FC236}">
                <a16:creationId xmlns:a16="http://schemas.microsoft.com/office/drawing/2014/main" id="{76CA2B8E-9408-BF25-0E23-04FEF9F5A6DA}"/>
              </a:ext>
            </a:extLst>
          </p:cNvPr>
          <p:cNvSpPr/>
          <p:nvPr/>
        </p:nvSpPr>
        <p:spPr>
          <a:xfrm>
            <a:off x="4787900" y="2781300"/>
            <a:ext cx="144463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9738" name="TextovéPole 87">
            <a:extLst>
              <a:ext uri="{FF2B5EF4-FFF2-40B4-BE49-F238E27FC236}">
                <a16:creationId xmlns:a16="http://schemas.microsoft.com/office/drawing/2014/main" id="{1D56205D-1186-1D18-F2E4-45EA82774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981075"/>
            <a:ext cx="3887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/>
              <a:t>Splitová jednotka</a:t>
            </a:r>
          </a:p>
        </p:txBody>
      </p:sp>
    </p:spTree>
    <p:extLst>
      <p:ext uri="{BB962C8B-B14F-4D97-AF65-F5344CB8AC3E}">
        <p14:creationId xmlns:p14="http://schemas.microsoft.com/office/powerpoint/2010/main" val="296859692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zatopime.cz/Frontend/Themes/_cms/img/slider_img2.png">
            <a:extLst>
              <a:ext uri="{FF2B5EF4-FFF2-40B4-BE49-F238E27FC236}">
                <a16:creationId xmlns:a16="http://schemas.microsoft.com/office/drawing/2014/main" id="{0C2D9C25-72D4-191F-CCF8-5B6A04912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70326"/>
            <a:ext cx="7292247" cy="218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79684E-6A88-4F70-A2A8-7D2942BFA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81075"/>
            <a:ext cx="6769000" cy="22764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C00000"/>
                </a:solidFill>
              </a:rPr>
              <a:t>	Invertní technologie</a:t>
            </a:r>
          </a:p>
          <a:p>
            <a:pPr>
              <a:defRPr/>
            </a:pPr>
            <a:r>
              <a:rPr lang="cs-CZ" sz="2400" dirty="0"/>
              <a:t>Umožňuje regulovat výkon podle aktuální potřeby – tím dochází ke snížení spotřeby energie, zvýšení spolehlivosti a prodloužení životnosti.</a:t>
            </a:r>
          </a:p>
          <a:p>
            <a:pPr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62648718"/>
      </p:ext>
    </p:extLst>
  </p:cSld>
  <p:clrMapOvr>
    <a:masterClrMapping/>
  </p:clrMapOvr>
  <p:transition spd="slow" advTm="10000"/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TM02900688[[fn=Fazeta]]</Template>
  <TotalTime>1214</TotalTime>
  <Words>1470</Words>
  <Application>Microsoft Office PowerPoint</Application>
  <PresentationFormat>Předvádění na obrazovce (4:3)</PresentationFormat>
  <Paragraphs>323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Wingdings</vt:lpstr>
      <vt:lpstr>Calibri</vt:lpstr>
      <vt:lpstr>Times New Roman</vt:lpstr>
      <vt:lpstr>Swis721 BlkOul BT</vt:lpstr>
      <vt:lpstr>Fazeta</vt:lpstr>
      <vt:lpstr>Seminář ČSTN „ČESKÉ NORMY“ Čejkovice – 12.-13.9.2022</vt:lpstr>
      <vt:lpstr>Základní typy tepelných čerpadel</vt:lpstr>
      <vt:lpstr>Tepelné čerpadlo  princip</vt:lpstr>
      <vt:lpstr>Vzduch - Voda</vt:lpstr>
      <vt:lpstr>Tepelné čerpadlo  typ „monoblok“</vt:lpstr>
      <vt:lpstr>Tepelné čerpadlo  typ „split“</vt:lpstr>
      <vt:lpstr>Prezentace aplikace PowerPoint</vt:lpstr>
      <vt:lpstr>Prezentace aplikace PowerPoint</vt:lpstr>
      <vt:lpstr>Prezentace aplikace PowerPoint</vt:lpstr>
      <vt:lpstr>Tepelné čerpadlo</vt:lpstr>
      <vt:lpstr>Tepelné čerpadlo</vt:lpstr>
      <vt:lpstr>Tepelné čerpadlo</vt:lpstr>
      <vt:lpstr>Tepelné čerpadlo</vt:lpstr>
      <vt:lpstr>Tepelné čerpadlo</vt:lpstr>
      <vt:lpstr>Tepelné čerpadlo</vt:lpstr>
      <vt:lpstr>Tepelné čerpadlo v českých normách</vt:lpstr>
      <vt:lpstr>Sluneční energie</vt:lpstr>
      <vt:lpstr>Fotovoltaické elektrárny</vt:lpstr>
      <vt:lpstr>Fotovoltaické elektrárny</vt:lpstr>
      <vt:lpstr>Fotovoltaické elektrárny</vt:lpstr>
      <vt:lpstr>Fotovoltaické elektrárny</vt:lpstr>
      <vt:lpstr>Fotovoltaické elektrárny</vt:lpstr>
      <vt:lpstr>Fotovoltaické elektrárny</vt:lpstr>
      <vt:lpstr>Fotovoltaické elektrárny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Spravce</dc:creator>
  <cp:lastModifiedBy>Seweryn Krzywoń</cp:lastModifiedBy>
  <cp:revision>56</cp:revision>
  <dcterms:created xsi:type="dcterms:W3CDTF">2009-05-05T11:59:55Z</dcterms:created>
  <dcterms:modified xsi:type="dcterms:W3CDTF">2022-09-06T18:36:27Z</dcterms:modified>
</cp:coreProperties>
</file>